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671" r:id="rId2"/>
    <p:sldId id="855" r:id="rId3"/>
    <p:sldId id="286" r:id="rId4"/>
    <p:sldId id="872" r:id="rId5"/>
    <p:sldId id="772" r:id="rId6"/>
    <p:sldId id="858" r:id="rId7"/>
    <p:sldId id="789" r:id="rId8"/>
    <p:sldId id="860" r:id="rId9"/>
    <p:sldId id="628" r:id="rId10"/>
    <p:sldId id="867" r:id="rId11"/>
    <p:sldId id="791" r:id="rId12"/>
    <p:sldId id="865" r:id="rId13"/>
    <p:sldId id="892" r:id="rId14"/>
    <p:sldId id="891" r:id="rId15"/>
    <p:sldId id="862" r:id="rId16"/>
    <p:sldId id="874" r:id="rId17"/>
    <p:sldId id="672" r:id="rId18"/>
    <p:sldId id="421" r:id="rId19"/>
    <p:sldId id="863" r:id="rId20"/>
    <p:sldId id="857" r:id="rId21"/>
    <p:sldId id="859" r:id="rId22"/>
    <p:sldId id="864" r:id="rId23"/>
    <p:sldId id="792" r:id="rId24"/>
    <p:sldId id="771" r:id="rId25"/>
    <p:sldId id="793" r:id="rId26"/>
    <p:sldId id="794" r:id="rId27"/>
    <p:sldId id="796" r:id="rId28"/>
    <p:sldId id="797" r:id="rId29"/>
    <p:sldId id="798" r:id="rId30"/>
    <p:sldId id="807" r:id="rId31"/>
    <p:sldId id="795" r:id="rId32"/>
    <p:sldId id="799" r:id="rId33"/>
    <p:sldId id="422" r:id="rId34"/>
    <p:sldId id="876" r:id="rId35"/>
    <p:sldId id="802" r:id="rId36"/>
    <p:sldId id="808" r:id="rId37"/>
    <p:sldId id="809" r:id="rId38"/>
    <p:sldId id="803" r:id="rId39"/>
    <p:sldId id="887" r:id="rId40"/>
    <p:sldId id="804" r:id="rId41"/>
    <p:sldId id="827" r:id="rId42"/>
    <p:sldId id="800" r:id="rId43"/>
    <p:sldId id="881" r:id="rId44"/>
    <p:sldId id="889" r:id="rId45"/>
    <p:sldId id="888" r:id="rId46"/>
    <p:sldId id="420" r:id="rId47"/>
    <p:sldId id="667" r:id="rId48"/>
    <p:sldId id="816" r:id="rId49"/>
    <p:sldId id="668" r:id="rId50"/>
    <p:sldId id="839" r:id="rId51"/>
    <p:sldId id="825" r:id="rId52"/>
    <p:sldId id="884" r:id="rId53"/>
    <p:sldId id="820" r:id="rId54"/>
    <p:sldId id="817" r:id="rId55"/>
    <p:sldId id="818" r:id="rId56"/>
    <p:sldId id="829" r:id="rId57"/>
    <p:sldId id="879" r:id="rId58"/>
    <p:sldId id="830" r:id="rId59"/>
    <p:sldId id="870" r:id="rId60"/>
    <p:sldId id="453" r:id="rId61"/>
    <p:sldId id="885" r:id="rId62"/>
    <p:sldId id="813" r:id="rId63"/>
    <p:sldId id="815" r:id="rId64"/>
    <p:sldId id="460" r:id="rId65"/>
    <p:sldId id="836" r:id="rId66"/>
    <p:sldId id="875" r:id="rId67"/>
    <p:sldId id="883" r:id="rId68"/>
    <p:sldId id="805" r:id="rId69"/>
    <p:sldId id="869" r:id="rId70"/>
    <p:sldId id="880" r:id="rId71"/>
    <p:sldId id="877" r:id="rId72"/>
    <p:sldId id="670" r:id="rId73"/>
    <p:sldId id="770" r:id="rId74"/>
    <p:sldId id="806" r:id="rId75"/>
    <p:sldId id="822" r:id="rId76"/>
    <p:sldId id="824" r:id="rId77"/>
    <p:sldId id="823" r:id="rId78"/>
    <p:sldId id="826" r:id="rId79"/>
    <p:sldId id="828" r:id="rId80"/>
    <p:sldId id="832" r:id="rId81"/>
    <p:sldId id="833" r:id="rId82"/>
    <p:sldId id="834" r:id="rId83"/>
    <p:sldId id="835" r:id="rId84"/>
    <p:sldId id="838" r:id="rId85"/>
    <p:sldId id="841" r:id="rId86"/>
    <p:sldId id="842" r:id="rId87"/>
    <p:sldId id="843" r:id="rId88"/>
    <p:sldId id="886" r:id="rId89"/>
    <p:sldId id="844" r:id="rId90"/>
    <p:sldId id="845" r:id="rId91"/>
    <p:sldId id="846" r:id="rId92"/>
    <p:sldId id="847" r:id="rId93"/>
    <p:sldId id="848" r:id="rId94"/>
    <p:sldId id="852" r:id="rId95"/>
    <p:sldId id="850" r:id="rId96"/>
    <p:sldId id="853" r:id="rId97"/>
    <p:sldId id="890"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404" autoAdjust="0"/>
  </p:normalViewPr>
  <p:slideViewPr>
    <p:cSldViewPr snapToGrid="0">
      <p:cViewPr>
        <p:scale>
          <a:sx n="60" d="100"/>
          <a:sy n="60" d="100"/>
        </p:scale>
        <p:origin x="800" y="26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4342-07D8-4886-A7CB-85A4C70076A2}"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6F0A7-1240-4BED-A6D5-95739B36B6A2}" type="slidenum">
              <a:rPr lang="en-US" smtClean="0"/>
              <a:t>‹#›</a:t>
            </a:fld>
            <a:endParaRPr lang="en-US"/>
          </a:p>
        </p:txBody>
      </p:sp>
    </p:spTree>
    <p:extLst>
      <p:ext uri="{BB962C8B-B14F-4D97-AF65-F5344CB8AC3E}">
        <p14:creationId xmlns:p14="http://schemas.microsoft.com/office/powerpoint/2010/main" val="117471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ubmed.ncbi.nlm.nih.gov/30698608/"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sites.google.com/site/compendiumofphysicalactivities/Activity-Categories/runn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jamanetwork.com/journals/jamanetworkopen/fullarticle/2707428"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https://pubmed.ncbi.nlm.nih.gov/30698608/</a:t>
            </a:r>
            <a:r>
              <a:rPr lang="en-US" dirty="0"/>
              <a:t> (Levine)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a:r>
              <a:rPr lang="en-US" dirty="0"/>
              <a:t>30k m is 5-6x upper limit of exercise guidelines</a:t>
            </a:r>
          </a:p>
          <a:p>
            <a:pPr lvl="2"/>
            <a:r>
              <a:rPr lang="en-US" dirty="0"/>
              <a:t>30 min of mod ex 5x/</a:t>
            </a:r>
            <a:r>
              <a:rPr lang="en-US" dirty="0" err="1"/>
              <a:t>wk</a:t>
            </a:r>
            <a:endParaRPr lang="en-US" dirty="0"/>
          </a:p>
          <a:p>
            <a:pPr lvl="1"/>
            <a:r>
              <a:rPr lang="en-US" dirty="0"/>
              <a:t>12+ </a:t>
            </a:r>
            <a:r>
              <a:rPr lang="en-US" dirty="0" err="1"/>
              <a:t>hr</a:t>
            </a:r>
            <a:r>
              <a:rPr lang="en-US" dirty="0"/>
              <a:t> per week of moderate exercise or 6+ </a:t>
            </a:r>
            <a:r>
              <a:rPr lang="en-US" dirty="0" err="1"/>
              <a:t>hr</a:t>
            </a:r>
            <a:r>
              <a:rPr lang="en-US" dirty="0"/>
              <a:t> of vigorous</a:t>
            </a:r>
          </a:p>
          <a:p>
            <a:pPr lvl="1"/>
            <a:r>
              <a:rPr lang="en-US" dirty="0"/>
              <a:t>If you go for a run at 10:00/mile pace, that’s </a:t>
            </a:r>
            <a:r>
              <a:rPr lang="en-US" dirty="0">
                <a:hlinkClick r:id="rId4"/>
              </a:rPr>
              <a:t>equivalent to an intensity of about 10 METs</a:t>
            </a:r>
            <a:r>
              <a:rPr lang="en-US" dirty="0"/>
              <a:t> for the average person, which means you’re burning about 700 calories per hour. If you run for 60 minutes at that pace, you’ll have accumulated 600 MET-minutes of exercise (60 minutes times 10 METs). Put all that together, and you find that 3,000 MET-minutes works out to the equivalent of five hours of running at a 10:00-mile pace, or about 30 miles a week of running at that 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026F0A7-1240-4BED-A6D5-95739B36B6A2}" type="slidenum">
              <a:rPr lang="en-US" smtClean="0"/>
              <a:t>39</a:t>
            </a:fld>
            <a:endParaRPr lang="en-US"/>
          </a:p>
        </p:txBody>
      </p:sp>
    </p:spTree>
    <p:extLst>
      <p:ext uri="{BB962C8B-B14F-4D97-AF65-F5344CB8AC3E}">
        <p14:creationId xmlns:p14="http://schemas.microsoft.com/office/powerpoint/2010/main" val="272596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26F0A7-1240-4BED-A6D5-95739B36B6A2}" type="slidenum">
              <a:rPr lang="en-US" smtClean="0"/>
              <a:t>42</a:t>
            </a:fld>
            <a:endParaRPr lang="en-US"/>
          </a:p>
        </p:txBody>
      </p:sp>
    </p:spTree>
    <p:extLst>
      <p:ext uri="{BB962C8B-B14F-4D97-AF65-F5344CB8AC3E}">
        <p14:creationId xmlns:p14="http://schemas.microsoft.com/office/powerpoint/2010/main" val="382109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Runner’s World</a:t>
            </a:r>
            <a:r>
              <a:rPr lang="en-US" dirty="0"/>
              <a:t> journalist Amby Burfoot </a:t>
            </a:r>
          </a:p>
        </p:txBody>
      </p:sp>
      <p:sp>
        <p:nvSpPr>
          <p:cNvPr id="4" name="Slide Number Placeholder 3"/>
          <p:cNvSpPr>
            <a:spLocks noGrp="1"/>
          </p:cNvSpPr>
          <p:nvPr>
            <p:ph type="sldNum" sz="quarter" idx="5"/>
          </p:nvPr>
        </p:nvSpPr>
        <p:spPr/>
        <p:txBody>
          <a:bodyPr/>
          <a:lstStyle/>
          <a:p>
            <a:fld id="{D026F0A7-1240-4BED-A6D5-95739B36B6A2}" type="slidenum">
              <a:rPr lang="en-US" smtClean="0"/>
              <a:t>43</a:t>
            </a:fld>
            <a:endParaRPr lang="en-US"/>
          </a:p>
        </p:txBody>
      </p:sp>
    </p:spTree>
    <p:extLst>
      <p:ext uri="{BB962C8B-B14F-4D97-AF65-F5344CB8AC3E}">
        <p14:creationId xmlns:p14="http://schemas.microsoft.com/office/powerpoint/2010/main" val="208360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https://jamanetwork.com/journals/jamanetworkopen/fullarticle/2707428</a:t>
            </a:r>
            <a:endParaRPr lang="en-US" dirty="0"/>
          </a:p>
          <a:p>
            <a:endParaRPr lang="en-US" dirty="0"/>
          </a:p>
        </p:txBody>
      </p:sp>
      <p:sp>
        <p:nvSpPr>
          <p:cNvPr id="4" name="Slide Number Placeholder 3"/>
          <p:cNvSpPr>
            <a:spLocks noGrp="1"/>
          </p:cNvSpPr>
          <p:nvPr>
            <p:ph type="sldNum" sz="quarter" idx="5"/>
          </p:nvPr>
        </p:nvSpPr>
        <p:spPr/>
        <p:txBody>
          <a:bodyPr/>
          <a:lstStyle/>
          <a:p>
            <a:fld id="{D026F0A7-1240-4BED-A6D5-95739B36B6A2}" type="slidenum">
              <a:rPr lang="en-US" smtClean="0"/>
              <a:t>44</a:t>
            </a:fld>
            <a:endParaRPr lang="en-US"/>
          </a:p>
        </p:txBody>
      </p:sp>
    </p:spTree>
    <p:extLst>
      <p:ext uri="{BB962C8B-B14F-4D97-AF65-F5344CB8AC3E}">
        <p14:creationId xmlns:p14="http://schemas.microsoft.com/office/powerpoint/2010/main" val="289192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https://www.ahajournals.org/doi/10.1161/CIRCIMAGING.125.018470</a:t>
            </a:r>
          </a:p>
          <a:p>
            <a:endParaRPr lang="en-US" dirty="0"/>
          </a:p>
        </p:txBody>
      </p:sp>
      <p:sp>
        <p:nvSpPr>
          <p:cNvPr id="4" name="Slide Number Placeholder 3"/>
          <p:cNvSpPr>
            <a:spLocks noGrp="1"/>
          </p:cNvSpPr>
          <p:nvPr>
            <p:ph type="sldNum" sz="quarter" idx="5"/>
          </p:nvPr>
        </p:nvSpPr>
        <p:spPr/>
        <p:txBody>
          <a:bodyPr/>
          <a:lstStyle/>
          <a:p>
            <a:fld id="{5AE53CA7-51A1-4827-8957-13E556D02AFF}" type="slidenum">
              <a:rPr lang="en-US" smtClean="0"/>
              <a:t>78</a:t>
            </a:fld>
            <a:endParaRPr lang="en-US"/>
          </a:p>
        </p:txBody>
      </p:sp>
    </p:spTree>
    <p:extLst>
      <p:ext uri="{BB962C8B-B14F-4D97-AF65-F5344CB8AC3E}">
        <p14:creationId xmlns:p14="http://schemas.microsoft.com/office/powerpoint/2010/main" val="2476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AC1A2-238F-FCEE-D17D-EA4D49131C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DB44FE-1DA1-0722-8809-8E57DEF50A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C981C0-563E-46D3-093A-EF546043872A}"/>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5" name="Footer Placeholder 4">
            <a:extLst>
              <a:ext uri="{FF2B5EF4-FFF2-40B4-BE49-F238E27FC236}">
                <a16:creationId xmlns:a16="http://schemas.microsoft.com/office/drawing/2014/main" id="{8C04A0CB-DD3D-8A15-6115-9EB016210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5E2C8-040F-9850-5FFF-973270888534}"/>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2186254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FDA4-6AED-6D48-7444-F5CBDBF8D8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B8279-10EE-0129-FE37-5F4124234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6C31A-234C-3D35-5470-7D0D0B217010}"/>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5" name="Footer Placeholder 4">
            <a:extLst>
              <a:ext uri="{FF2B5EF4-FFF2-40B4-BE49-F238E27FC236}">
                <a16:creationId xmlns:a16="http://schemas.microsoft.com/office/drawing/2014/main" id="{FEC60FE1-2D2E-5BE5-56C1-E704511EF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ACA6A-B24B-6998-26F2-A74F6B158576}"/>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285365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5B7D71-2EF7-12CD-CCAF-F09CCA6F6B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056F38-345C-A372-BE81-B4BB43B96B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59FA9-03BA-8509-D69F-79895143A7B6}"/>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5" name="Footer Placeholder 4">
            <a:extLst>
              <a:ext uri="{FF2B5EF4-FFF2-40B4-BE49-F238E27FC236}">
                <a16:creationId xmlns:a16="http://schemas.microsoft.com/office/drawing/2014/main" id="{509E53D8-6331-898E-1521-C3CF477D7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56A05-7A2D-8EA0-53E6-5FF2D41505E6}"/>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233080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9C1AE-72AB-0848-7BCC-1FD41E34A8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0EC57-F4AC-3627-2F36-D45243E3F8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68A76-3F14-AD3A-992C-CEF3C347762A}"/>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5" name="Footer Placeholder 4">
            <a:extLst>
              <a:ext uri="{FF2B5EF4-FFF2-40B4-BE49-F238E27FC236}">
                <a16:creationId xmlns:a16="http://schemas.microsoft.com/office/drawing/2014/main" id="{E51F84B7-243A-5816-BE8E-60D9226C1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B1626-390A-F068-E923-B9181DB3FC89}"/>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119547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46DE-18D0-84E9-DFF5-60B8ABB547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7220F1-0511-04E6-7B32-6560DF6928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21C6EC-5421-975D-6B9B-DA9BC4CEDFAC}"/>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5" name="Footer Placeholder 4">
            <a:extLst>
              <a:ext uri="{FF2B5EF4-FFF2-40B4-BE49-F238E27FC236}">
                <a16:creationId xmlns:a16="http://schemas.microsoft.com/office/drawing/2014/main" id="{D5EE320C-B6B8-2994-6BBF-E2DD8D0FE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0CA0F-6A3A-9791-A88A-D5A4549CEF4F}"/>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191372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9C23-3AD6-CDF3-0EF8-D57ACA6B0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8B129-8F8A-9454-D45E-4279B1528F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B91AEB-789A-3A7E-4165-302A2790DE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E76775-AAB8-6997-CB5D-1B0E0A55FED9}"/>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6" name="Footer Placeholder 5">
            <a:extLst>
              <a:ext uri="{FF2B5EF4-FFF2-40B4-BE49-F238E27FC236}">
                <a16:creationId xmlns:a16="http://schemas.microsoft.com/office/drawing/2014/main" id="{12CA9DAC-8B95-2024-9B84-046852B8D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B4D6D5-9CFC-C875-8E98-91881241D825}"/>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413294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47A7-0470-4C2E-C16D-FF3E2C2863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77E668-4B22-CE8F-529B-92402190D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412A62-54F0-D554-DA9A-CF3C6627BF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0DD9EA-62FC-F78A-7FB4-797B5942A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7C873D-C9F0-5B5B-B5C4-CE64A405A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403183-7FE0-8345-82EF-4DB09E1A7015}"/>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8" name="Footer Placeholder 7">
            <a:extLst>
              <a:ext uri="{FF2B5EF4-FFF2-40B4-BE49-F238E27FC236}">
                <a16:creationId xmlns:a16="http://schemas.microsoft.com/office/drawing/2014/main" id="{D6626919-33D4-6F65-7F12-F8BE388AC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986E8-382E-B1DA-8A7F-12A2CE2909C6}"/>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375982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980DD-AE64-134E-45F6-8E766CABE2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51DFB4-A298-1110-5C8C-D2C594CAEEA2}"/>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4" name="Footer Placeholder 3">
            <a:extLst>
              <a:ext uri="{FF2B5EF4-FFF2-40B4-BE49-F238E27FC236}">
                <a16:creationId xmlns:a16="http://schemas.microsoft.com/office/drawing/2014/main" id="{833BE53F-886D-3057-1C60-70FD21A0E6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74C310-2E5E-6291-37D5-FFF263DB2855}"/>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241676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E02AB-4610-3D03-C9A5-4B53816505AC}"/>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3" name="Footer Placeholder 2">
            <a:extLst>
              <a:ext uri="{FF2B5EF4-FFF2-40B4-BE49-F238E27FC236}">
                <a16:creationId xmlns:a16="http://schemas.microsoft.com/office/drawing/2014/main" id="{9B4E257C-1B8F-D014-293E-BCB25F740E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8B915A-834A-271E-255B-0400CE871072}"/>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3194646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59A2-5B67-CCA8-96C6-175CCFC71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35D848-DAB2-CACE-B846-6997282C9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2B707A-19E2-346E-D887-963ABB220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90920-9E0D-E0C3-2F4F-707D6A43CA39}"/>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6" name="Footer Placeholder 5">
            <a:extLst>
              <a:ext uri="{FF2B5EF4-FFF2-40B4-BE49-F238E27FC236}">
                <a16:creationId xmlns:a16="http://schemas.microsoft.com/office/drawing/2014/main" id="{74C34F9E-477E-290A-7C8B-2277061DC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655B3-9775-2F67-E69B-9996E21380E1}"/>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507342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2D54-D7CB-D463-0675-120C14C57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A268F-FC70-4571-D4A1-FB674794D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FC3F34-7964-4DC1-606C-A0EFA7C6D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64940B-8ED7-2D24-354F-A7C2640BD7B0}"/>
              </a:ext>
            </a:extLst>
          </p:cNvPr>
          <p:cNvSpPr>
            <a:spLocks noGrp="1"/>
          </p:cNvSpPr>
          <p:nvPr>
            <p:ph type="dt" sz="half" idx="10"/>
          </p:nvPr>
        </p:nvSpPr>
        <p:spPr/>
        <p:txBody>
          <a:bodyPr/>
          <a:lstStyle/>
          <a:p>
            <a:fld id="{D5D6B0AE-953E-4A86-853F-9FF43817A8F8}" type="datetimeFigureOut">
              <a:rPr lang="en-US" smtClean="0"/>
              <a:t>1/24/2026</a:t>
            </a:fld>
            <a:endParaRPr lang="en-US"/>
          </a:p>
        </p:txBody>
      </p:sp>
      <p:sp>
        <p:nvSpPr>
          <p:cNvPr id="6" name="Footer Placeholder 5">
            <a:extLst>
              <a:ext uri="{FF2B5EF4-FFF2-40B4-BE49-F238E27FC236}">
                <a16:creationId xmlns:a16="http://schemas.microsoft.com/office/drawing/2014/main" id="{D339FD61-D72D-03A4-217D-ADE709273A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3E510-7FDA-619A-C846-E2D58A78C4B5}"/>
              </a:ext>
            </a:extLst>
          </p:cNvPr>
          <p:cNvSpPr>
            <a:spLocks noGrp="1"/>
          </p:cNvSpPr>
          <p:nvPr>
            <p:ph type="sldNum" sz="quarter" idx="12"/>
          </p:nvPr>
        </p:nvSpPr>
        <p:spPr/>
        <p:txBody>
          <a:bodyPr/>
          <a:lstStyle/>
          <a:p>
            <a:fld id="{F80B70BC-B939-4A42-B567-136E53D9E6D9}" type="slidenum">
              <a:rPr lang="en-US" smtClean="0"/>
              <a:t>‹#›</a:t>
            </a:fld>
            <a:endParaRPr lang="en-US"/>
          </a:p>
        </p:txBody>
      </p:sp>
    </p:spTree>
    <p:extLst>
      <p:ext uri="{BB962C8B-B14F-4D97-AF65-F5344CB8AC3E}">
        <p14:creationId xmlns:p14="http://schemas.microsoft.com/office/powerpoint/2010/main" val="417273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EF9E8-27BF-4074-7BC4-DC29817626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6B4F5E-1C2C-A92D-0C79-115D923DFF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648D1-19F4-637B-2829-F69D91B0CC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6B0AE-953E-4A86-853F-9FF43817A8F8}" type="datetimeFigureOut">
              <a:rPr lang="en-US" smtClean="0"/>
              <a:t>1/24/2026</a:t>
            </a:fld>
            <a:endParaRPr lang="en-US"/>
          </a:p>
        </p:txBody>
      </p:sp>
      <p:sp>
        <p:nvSpPr>
          <p:cNvPr id="5" name="Footer Placeholder 4">
            <a:extLst>
              <a:ext uri="{FF2B5EF4-FFF2-40B4-BE49-F238E27FC236}">
                <a16:creationId xmlns:a16="http://schemas.microsoft.com/office/drawing/2014/main" id="{5B074948-D2A4-63EE-42C3-BE9BA8AF13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E4E3E5-83C9-9478-5891-F6A25F106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0B70BC-B939-4A42-B567-136E53D9E6D9}" type="slidenum">
              <a:rPr lang="en-US" smtClean="0"/>
              <a:t>‹#›</a:t>
            </a:fld>
            <a:endParaRPr lang="en-US"/>
          </a:p>
        </p:txBody>
      </p:sp>
    </p:spTree>
    <p:extLst>
      <p:ext uri="{BB962C8B-B14F-4D97-AF65-F5344CB8AC3E}">
        <p14:creationId xmlns:p14="http://schemas.microsoft.com/office/powerpoint/2010/main" val="116085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google.com/search?q=Loeys-Dietz+syndrome&amp;rlz=1C1RXQR_enUS1079US1079&amp;sourceid=chrome&amp;ie=UTF-8&amp;ved=2ahUKEwjenv3B7qmSAxVArVYBHXB7BPcQgK4QegYIAQgAEB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www.ahajournals.org/doi/full/10.1161/CIRCULATIONAHA.124.064534#core-collateral-R6"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ahajournals.org/doi/10.1161/CIRCRESAHA.125.325638?url_ver=Z39.88-2003&amp;rfr_id=ori:rid:crossref.org&amp;rfr_dat=cr_pub%20%200pubmed#core-collateral-R9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ahajournals.org/doi/10.1161/CIRCRESAHA.125.325638?url_ver=Z39.88-2003&amp;rfr_id=ori:rid:crossref.org&amp;rfr_dat=cr_pub%20%200pubmed#core-collateral-R96"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jamanetwork.com/journals/jamanetworkopen/fullarticle/270742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bjsm.bmj.com/content/50/22/1376.long#ref-2"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ahajournals.org/doi/10.1161/CIRCRESAHA.125.325638?url_ver=Z39.88-2003&amp;rfr_id=ori:rid:crossref.org&amp;rfr_dat=cr_pub%20%200pubmed#core-collateral-R2" TargetMode="External"/><Relationship Id="rId2" Type="http://schemas.openxmlformats.org/officeDocument/2006/relationships/hyperlink" Target="https://www.ahajournals.org/doi/10.1161/CIRCRESAHA.125.325638?url_ver=Z39.88-2003&amp;rfr_id=ori:rid:crossref.org&amp;rfr_dat=cr_pub%20%200pubmed#core-collateral-R1"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jsm.bmj.com/content/50/22/1376.lon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medstarhealth.org/services/sports-performance-cardiology"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leerlyhealth.com/what-is-cleerly#reference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cademic.oup.com/eurheartj/article/47/2/152/8263812?login=false"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las-technology.org/article/S2472-6303(25)00044-5/fulltex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hyperlink" Target="https://www.youtube.com/watch?v=0iZN2kmcgeg"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ubmed.ncbi.nlm.nih.gov/40608857/"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heart.bmj.com/content/106/14/1059"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ubmed.ncbi.nlm.nih.gov/12603494/"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jci.org/articles/view/126119#B1" TargetMode="External"/><Relationship Id="rId2" Type="http://schemas.openxmlformats.org/officeDocument/2006/relationships/hyperlink" Target="https://www.jci.org/articles/view/126119" TargetMode="External"/><Relationship Id="rId1" Type="http://schemas.openxmlformats.org/officeDocument/2006/relationships/slideLayout" Target="../slideLayouts/slideLayout2.xml"/><Relationship Id="rId4" Type="http://schemas.openxmlformats.org/officeDocument/2006/relationships/hyperlink" Target="https://www.jci.org/articles/view/126119#B2"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wsj.com/articles/SB10001424127887323330604578145462264024472" TargetMode="External"/><Relationship Id="rId2" Type="http://schemas.openxmlformats.org/officeDocument/2006/relationships/hyperlink" Target="https://www.runnersworld.com/training/a20829257/jan-18-exercise-is-the-fountain-of-youth-says-cardiologist-paul-thompson/"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today.com/health/running-farther-faster-longer-can-kill-you-1C7388868"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sites.google.com/site/compendiumofphysicalactivities/Activity-Categories/running" TargetMode="External"/><Relationship Id="rId2" Type="http://schemas.openxmlformats.org/officeDocument/2006/relationships/hyperlink" Target="https://pubmed.ncbi.nlm.nih.gov/30698608/"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journals.lww.com/acsm-csmr/pages/articleviewer.aspx?year=2015&amp;issue=03000&amp;article=00012&amp;type=Fulltext" TargetMode="External"/><Relationship Id="rId4" Type="http://schemas.openxmlformats.org/officeDocument/2006/relationships/hyperlink" Target="https://www.washingtonpost.com/lifestyle/wellness/study-shows-that-extraordinary-level-of-exercise-does-not-damage-the-heart/2019/11/19/b0b3f0cc-0722-11ea-ac12-3325d49eacaa_story.html"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sites.google.com/site/compendiumofphysicalactivities/Activity-Categories/running" TargetMode="External"/><Relationship Id="rId2" Type="http://schemas.openxmlformats.org/officeDocument/2006/relationships/hyperlink" Target="https://pubmed.ncbi.nlm.nih.gov/30698608/" TargetMode="External"/><Relationship Id="rId1" Type="http://schemas.openxmlformats.org/officeDocument/2006/relationships/slideLayout" Target="../slideLayouts/slideLayout2.xml"/><Relationship Id="rId5" Type="http://schemas.openxmlformats.org/officeDocument/2006/relationships/hyperlink" Target="https://journals.lww.com/acsm-csmr/pages/articleviewer.aspx?year=2015&amp;issue=03000&amp;article=00012&amp;type=Fulltext" TargetMode="External"/><Relationship Id="rId4" Type="http://schemas.openxmlformats.org/officeDocument/2006/relationships/hyperlink" Target="https://www.washingtonpost.com/lifestyle/wellness/study-shows-that-extraordinary-level-of-exercise-does-not-damage-the-heart/2019/11/19/b0b3f0cc-0722-11ea-ac12-3325d49eacaa_story.html"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jamanetwork.com/journals/jamanetworkopen/fullarticle/2707428"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BE7FD-9819-3465-63A2-47BB386C7A7C}"/>
              </a:ext>
            </a:extLst>
          </p:cNvPr>
          <p:cNvSpPr>
            <a:spLocks noGrp="1"/>
          </p:cNvSpPr>
          <p:nvPr>
            <p:ph type="title"/>
          </p:nvPr>
        </p:nvSpPr>
        <p:spPr/>
        <p:txBody>
          <a:bodyPr/>
          <a:lstStyle/>
          <a:p>
            <a:r>
              <a:rPr lang="en-US" dirty="0"/>
              <a:t>Caballo Blanco (Micah True)</a:t>
            </a:r>
          </a:p>
        </p:txBody>
      </p:sp>
      <p:sp>
        <p:nvSpPr>
          <p:cNvPr id="3" name="Content Placeholder 2">
            <a:extLst>
              <a:ext uri="{FF2B5EF4-FFF2-40B4-BE49-F238E27FC236}">
                <a16:creationId xmlns:a16="http://schemas.microsoft.com/office/drawing/2014/main" id="{B0B676C1-D5F5-8F4B-0B13-5EE4473E1521}"/>
              </a:ext>
            </a:extLst>
          </p:cNvPr>
          <p:cNvSpPr>
            <a:spLocks noGrp="1"/>
          </p:cNvSpPr>
          <p:nvPr>
            <p:ph idx="1"/>
          </p:nvPr>
        </p:nvSpPr>
        <p:spPr>
          <a:xfrm>
            <a:off x="564204" y="1690688"/>
            <a:ext cx="11313268" cy="4734431"/>
          </a:xfrm>
        </p:spPr>
        <p:txBody>
          <a:bodyPr>
            <a:normAutofit fontScale="85000" lnSpcReduction="20000"/>
          </a:bodyPr>
          <a:lstStyle/>
          <a:p>
            <a:r>
              <a:rPr lang="en-US" dirty="0"/>
              <a:t>One of craziest stories I’ve ever read was that of the cult icon, the phantom of the desert, a shadowy figure and running legend, Caballo Blanco – or his </a:t>
            </a:r>
            <a:r>
              <a:rPr lang="en-US" dirty="0" err="1"/>
              <a:t>allias</a:t>
            </a:r>
            <a:r>
              <a:rPr lang="en-US" dirty="0"/>
              <a:t> – Micah True</a:t>
            </a:r>
          </a:p>
          <a:p>
            <a:r>
              <a:rPr lang="en-US" dirty="0"/>
              <a:t>He survived for years, if not decades, running through the brutal Copper Canyon; Sierra Madre mountains of Northern Mexico</a:t>
            </a:r>
          </a:p>
          <a:p>
            <a:r>
              <a:rPr lang="en-US" dirty="0"/>
              <a:t>Where distances from hut to hut could easy range from 30-60 miles</a:t>
            </a:r>
          </a:p>
          <a:p>
            <a:r>
              <a:rPr lang="en-US" dirty="0"/>
              <a:t> as the story goes, he would pop in somewhere, stay for a meal or a night, then vanish</a:t>
            </a:r>
          </a:p>
          <a:p>
            <a:r>
              <a:rPr lang="en-US" dirty="0"/>
              <a:t>No cell phone, no maps, no supplies really </a:t>
            </a:r>
          </a:p>
          <a:p>
            <a:r>
              <a:rPr lang="en-US" dirty="0"/>
              <a:t>As detailed in the book Born to Run, Micah would easily cover 160-170 miles a week for years and years, becoming one of the most important figures in ultra-marathon history</a:t>
            </a:r>
          </a:p>
          <a:p>
            <a:r>
              <a:rPr lang="en-US" dirty="0"/>
              <a:t>Organizing one of the most infamous races ever, supporting the local tribe Tarahumara – who themselves routinely ran 200+ mile races</a:t>
            </a:r>
          </a:p>
          <a:p>
            <a:pPr lvl="1"/>
            <a:r>
              <a:rPr lang="en-US" dirty="0"/>
              <a:t>Some stories include 300+, in nothing but sandals and thin shirts</a:t>
            </a:r>
          </a:p>
          <a:p>
            <a:r>
              <a:rPr lang="en-US" dirty="0"/>
              <a:t>Despite all that, Micah died at age 58 during a routine 12 mil run…</a:t>
            </a:r>
          </a:p>
        </p:txBody>
      </p:sp>
    </p:spTree>
    <p:extLst>
      <p:ext uri="{BB962C8B-B14F-4D97-AF65-F5344CB8AC3E}">
        <p14:creationId xmlns:p14="http://schemas.microsoft.com/office/powerpoint/2010/main" val="2159018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2B53C6-E60F-65E1-58DD-326250531AA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AC89E5E-DA91-D5D5-3199-6C41FBC2A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545B0-CB71-02EC-028A-2069796E4D88}"/>
              </a:ext>
            </a:extLst>
          </p:cNvPr>
          <p:cNvSpPr>
            <a:spLocks noGrp="1"/>
          </p:cNvSpPr>
          <p:nvPr>
            <p:ph type="title"/>
          </p:nvPr>
        </p:nvSpPr>
        <p:spPr>
          <a:xfrm>
            <a:off x="838200" y="365125"/>
            <a:ext cx="10515600" cy="1325563"/>
          </a:xfrm>
        </p:spPr>
        <p:txBody>
          <a:bodyPr>
            <a:normAutofit/>
          </a:bodyPr>
          <a:lstStyle/>
          <a:p>
            <a:r>
              <a:rPr lang="en-US" sz="5400" dirty="0"/>
              <a:t>Basics of Blood Flow</a:t>
            </a:r>
          </a:p>
        </p:txBody>
      </p:sp>
      <p:sp>
        <p:nvSpPr>
          <p:cNvPr id="10" name="sketch line">
            <a:extLst>
              <a:ext uri="{FF2B5EF4-FFF2-40B4-BE49-F238E27FC236}">
                <a16:creationId xmlns:a16="http://schemas.microsoft.com/office/drawing/2014/main" id="{14955C51-5636-AFD6-E420-2C6038D4F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DC8558-162E-8CD3-CCC4-2B158161F11B}"/>
              </a:ext>
            </a:extLst>
          </p:cNvPr>
          <p:cNvSpPr>
            <a:spLocks noGrp="1"/>
          </p:cNvSpPr>
          <p:nvPr>
            <p:ph idx="1"/>
          </p:nvPr>
        </p:nvSpPr>
        <p:spPr>
          <a:xfrm>
            <a:off x="838199" y="1929383"/>
            <a:ext cx="10853927" cy="4526917"/>
          </a:xfrm>
        </p:spPr>
        <p:txBody>
          <a:bodyPr>
            <a:normAutofit fontScale="70000" lnSpcReduction="20000"/>
          </a:bodyPr>
          <a:lstStyle/>
          <a:p>
            <a:r>
              <a:rPr lang="en-US" sz="3200" dirty="0"/>
              <a:t>RA to RV to Lungs (exchange gases), LA to LV</a:t>
            </a:r>
          </a:p>
          <a:p>
            <a:r>
              <a:rPr lang="en-US" sz="3200" dirty="0"/>
              <a:t>In 1 pump, it has to send blood from LV through entire body, against all the pressure, then back up against gravity </a:t>
            </a:r>
          </a:p>
          <a:p>
            <a:r>
              <a:rPr lang="en-US" sz="3200" dirty="0"/>
              <a:t>Arteries, capillaries, veins </a:t>
            </a:r>
          </a:p>
          <a:p>
            <a:r>
              <a:rPr lang="en-US" sz="3200" dirty="0"/>
              <a:t>Arteries</a:t>
            </a:r>
          </a:p>
          <a:p>
            <a:pPr lvl="1"/>
            <a:r>
              <a:rPr lang="en-US" sz="2800" dirty="0"/>
              <a:t>Aorta</a:t>
            </a:r>
          </a:p>
          <a:p>
            <a:pPr lvl="1"/>
            <a:r>
              <a:rPr lang="en-US" sz="2800" dirty="0"/>
              <a:t>Carotid arteries (head/neck/brain)</a:t>
            </a:r>
          </a:p>
          <a:p>
            <a:pPr lvl="1"/>
            <a:r>
              <a:rPr lang="en-US" sz="2800" dirty="0"/>
              <a:t>Coronary </a:t>
            </a:r>
          </a:p>
          <a:p>
            <a:r>
              <a:rPr lang="en-US" sz="3200" dirty="0"/>
              <a:t>Major Veins</a:t>
            </a:r>
          </a:p>
          <a:p>
            <a:pPr lvl="1"/>
            <a:r>
              <a:rPr lang="en-US" sz="2800" dirty="0"/>
              <a:t>Inferior/Superior Vena Cava</a:t>
            </a:r>
          </a:p>
          <a:p>
            <a:pPr lvl="1"/>
            <a:r>
              <a:rPr lang="en-US" sz="2800" dirty="0"/>
              <a:t>Jugular</a:t>
            </a:r>
          </a:p>
          <a:p>
            <a:pPr lvl="1"/>
            <a:r>
              <a:rPr lang="en-US" sz="2800" dirty="0"/>
              <a:t>Pulmonary:</a:t>
            </a:r>
          </a:p>
          <a:p>
            <a:pPr lvl="1"/>
            <a:r>
              <a:rPr lang="en-US" sz="2800" dirty="0"/>
              <a:t>Femoral </a:t>
            </a:r>
          </a:p>
          <a:p>
            <a:pPr lvl="1"/>
            <a:r>
              <a:rPr lang="en-US" sz="2800" dirty="0"/>
              <a:t>Coronary </a:t>
            </a:r>
          </a:p>
        </p:txBody>
      </p:sp>
    </p:spTree>
    <p:extLst>
      <p:ext uri="{BB962C8B-B14F-4D97-AF65-F5344CB8AC3E}">
        <p14:creationId xmlns:p14="http://schemas.microsoft.com/office/powerpoint/2010/main" val="2870702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3397D-8F47-F95E-4532-B2A9C56AEF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1C8FF3-4CDC-F886-41B2-EC76CB1A0BF1}"/>
              </a:ext>
            </a:extLst>
          </p:cNvPr>
          <p:cNvSpPr>
            <a:spLocks noGrp="1"/>
          </p:cNvSpPr>
          <p:nvPr>
            <p:ph idx="1"/>
          </p:nvPr>
        </p:nvSpPr>
        <p:spPr>
          <a:xfrm>
            <a:off x="350874" y="414670"/>
            <a:ext cx="11536327" cy="6078205"/>
          </a:xfrm>
        </p:spPr>
        <p:txBody>
          <a:bodyPr>
            <a:normAutofit fontScale="92500" lnSpcReduction="20000"/>
          </a:bodyPr>
          <a:lstStyle/>
          <a:p>
            <a:r>
              <a:rPr lang="en-US" sz="3200" b="1" dirty="0"/>
              <a:t>Early 1920-30’s: Paul Dudley White</a:t>
            </a:r>
            <a:r>
              <a:rPr lang="en-US" sz="3200" dirty="0"/>
              <a:t>: Harvard (pioneer in preventive cardiology), </a:t>
            </a:r>
          </a:p>
          <a:p>
            <a:pPr lvl="1"/>
            <a:r>
              <a:rPr lang="en-US" sz="2800" dirty="0"/>
              <a:t>studied bradycardia in athletes and concluded low RHR was not pathological but adaptive; shifting narrative </a:t>
            </a:r>
          </a:p>
          <a:p>
            <a:pPr lvl="1"/>
            <a:r>
              <a:rPr lang="en-US" sz="2800" dirty="0"/>
              <a:t>Along with Louis Wolff &amp; John Parkinson</a:t>
            </a:r>
          </a:p>
          <a:p>
            <a:pPr lvl="2"/>
            <a:r>
              <a:rPr lang="en-US" sz="2400" dirty="0"/>
              <a:t>Wolff-Parkison-White syndrome (we’ll come back later)</a:t>
            </a:r>
          </a:p>
          <a:p>
            <a:endParaRPr lang="en-US" sz="3200" dirty="0"/>
          </a:p>
          <a:p>
            <a:r>
              <a:rPr lang="en-US" sz="3200" b="1" dirty="0"/>
              <a:t>Turning Point: 1960-1970’s</a:t>
            </a:r>
          </a:p>
          <a:p>
            <a:pPr lvl="1"/>
            <a:r>
              <a:rPr lang="en-US" sz="2800" dirty="0"/>
              <a:t>Big studies (</a:t>
            </a:r>
            <a:r>
              <a:rPr lang="en-US" sz="2800" dirty="0" err="1"/>
              <a:t>esp</a:t>
            </a:r>
            <a:r>
              <a:rPr lang="en-US" sz="2800" dirty="0"/>
              <a:t> in Italy) started quantifying things</a:t>
            </a:r>
          </a:p>
          <a:p>
            <a:pPr lvl="2"/>
            <a:r>
              <a:rPr lang="en-US" sz="2400" dirty="0"/>
              <a:t>Pelliccia found LV </a:t>
            </a:r>
            <a:r>
              <a:rPr lang="en-US" sz="2400" b="1" dirty="0"/>
              <a:t>hypertrophy</a:t>
            </a:r>
            <a:r>
              <a:rPr lang="en-US" sz="2400" dirty="0"/>
              <a:t> and </a:t>
            </a:r>
            <a:r>
              <a:rPr lang="en-US" sz="2400" b="1" dirty="0"/>
              <a:t>chamber</a:t>
            </a:r>
            <a:r>
              <a:rPr lang="en-US" sz="2400" dirty="0"/>
              <a:t> </a:t>
            </a:r>
            <a:r>
              <a:rPr lang="en-US" sz="2400" b="1" dirty="0"/>
              <a:t>enlargement</a:t>
            </a:r>
            <a:r>
              <a:rPr lang="en-US" sz="2400" dirty="0"/>
              <a:t> were common in elite athletes but rarely exceeded pathological thresholds</a:t>
            </a:r>
          </a:p>
          <a:p>
            <a:pPr lvl="1"/>
            <a:r>
              <a:rPr lang="en-US" sz="2800" dirty="0"/>
              <a:t>Emergence of sudden cardiac death in young athletes (mostly from </a:t>
            </a:r>
            <a:r>
              <a:rPr lang="en-US" sz="2800" b="1" i="1" dirty="0"/>
              <a:t>hypertrophic cardiomyopathy</a:t>
            </a:r>
            <a:r>
              <a:rPr lang="en-US" sz="2800" dirty="0"/>
              <a:t>) – reintroduced uncertainty </a:t>
            </a:r>
          </a:p>
          <a:p>
            <a:r>
              <a:rPr lang="en-US" sz="3200" b="1" dirty="0"/>
              <a:t>1980</a:t>
            </a:r>
            <a:r>
              <a:rPr lang="en-US" sz="3200" dirty="0"/>
              <a:t>: Maron et al began clarifying that SCD was most likely from </a:t>
            </a:r>
            <a:r>
              <a:rPr lang="en-US" sz="3200" b="1" dirty="0"/>
              <a:t>HCM</a:t>
            </a:r>
            <a:r>
              <a:rPr lang="en-US" sz="3200" dirty="0"/>
              <a:t>; and this was distinct from exercise-induced hypertrophy</a:t>
            </a:r>
          </a:p>
          <a:p>
            <a:pPr lvl="1"/>
            <a:r>
              <a:rPr lang="en-US" sz="2800" b="1" dirty="0">
                <a:solidFill>
                  <a:srgbClr val="FF0000"/>
                </a:solidFill>
              </a:rPr>
              <a:t>Dual Threads: normal athletic adaptation vs. mimicry of disease</a:t>
            </a:r>
          </a:p>
        </p:txBody>
      </p:sp>
    </p:spTree>
    <p:extLst>
      <p:ext uri="{BB962C8B-B14F-4D97-AF65-F5344CB8AC3E}">
        <p14:creationId xmlns:p14="http://schemas.microsoft.com/office/powerpoint/2010/main" val="3156683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78D40C-5AF9-D96C-CFAB-38D9DBCCF3C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757AEB-95FA-AD45-7FFC-DED7E237D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12F68-6051-CE04-6AE5-25A321BDAACF}"/>
              </a:ext>
            </a:extLst>
          </p:cNvPr>
          <p:cNvSpPr>
            <a:spLocks noGrp="1"/>
          </p:cNvSpPr>
          <p:nvPr>
            <p:ph type="title"/>
          </p:nvPr>
        </p:nvSpPr>
        <p:spPr>
          <a:xfrm>
            <a:off x="838200" y="365125"/>
            <a:ext cx="10515600" cy="1325563"/>
          </a:xfrm>
        </p:spPr>
        <p:txBody>
          <a:bodyPr>
            <a:normAutofit/>
          </a:bodyPr>
          <a:lstStyle/>
          <a:p>
            <a:r>
              <a:rPr lang="en-US" sz="5400" b="1" dirty="0"/>
              <a:t>2012 ACSM:SF</a:t>
            </a:r>
          </a:p>
        </p:txBody>
      </p:sp>
      <p:sp>
        <p:nvSpPr>
          <p:cNvPr id="10" name="sketch line">
            <a:extLst>
              <a:ext uri="{FF2B5EF4-FFF2-40B4-BE49-F238E27FC236}">
                <a16:creationId xmlns:a16="http://schemas.microsoft.com/office/drawing/2014/main" id="{EBD1C294-BFB1-B94E-2541-88E3FECD8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9094A9-E78A-7923-F6EA-877B248FA563}"/>
              </a:ext>
            </a:extLst>
          </p:cNvPr>
          <p:cNvSpPr>
            <a:spLocks noGrp="1"/>
          </p:cNvSpPr>
          <p:nvPr>
            <p:ph idx="1"/>
          </p:nvPr>
        </p:nvSpPr>
        <p:spPr>
          <a:xfrm>
            <a:off x="838199" y="1929383"/>
            <a:ext cx="10853928" cy="4495635"/>
          </a:xfrm>
        </p:spPr>
        <p:txBody>
          <a:bodyPr>
            <a:normAutofit fontScale="92500" lnSpcReduction="10000"/>
          </a:bodyPr>
          <a:lstStyle/>
          <a:p>
            <a:pPr marL="514350" indent="-514350">
              <a:buFont typeface="+mj-lt"/>
              <a:buAutoNum type="arabicPeriod"/>
            </a:pPr>
            <a:r>
              <a:rPr lang="en-US" sz="3200" dirty="0"/>
              <a:t>Good: Data presented on 50k ppl from Cooper Clinic from 1971 – 2002 (included 14,000 runners); </a:t>
            </a:r>
            <a:r>
              <a:rPr lang="en-US" sz="3200" dirty="0" err="1"/>
              <a:t>ave</a:t>
            </a:r>
            <a:r>
              <a:rPr lang="en-US" sz="3200" dirty="0"/>
              <a:t> follow-up 15 yr</a:t>
            </a:r>
          </a:p>
          <a:p>
            <a:pPr marL="971550" lvl="1" indent="-514350">
              <a:buFont typeface="+mj-lt"/>
              <a:buAutoNum type="arabicPeriod"/>
            </a:pPr>
            <a:r>
              <a:rPr lang="en-US" dirty="0"/>
              <a:t>Runners = 19% less likely to have died than the nonrunners. </a:t>
            </a:r>
          </a:p>
          <a:p>
            <a:pPr marL="971550" lvl="1" indent="-514350">
              <a:buFont typeface="+mj-lt"/>
              <a:buAutoNum type="arabicPeriod"/>
            </a:pPr>
            <a:r>
              <a:rPr lang="en-US" dirty="0"/>
              <a:t>The bad news: Those benefits accrued primarily to men and women running less than 20 miles per week. </a:t>
            </a:r>
          </a:p>
          <a:p>
            <a:pPr marL="1428750" lvl="2" indent="-514350">
              <a:buFont typeface="+mj-lt"/>
              <a:buAutoNum type="arabicPeriod"/>
            </a:pPr>
            <a:r>
              <a:rPr lang="en-US" dirty="0">
                <a:solidFill>
                  <a:srgbClr val="FF0000"/>
                </a:solidFill>
              </a:rPr>
              <a:t>Those who ran more than this seemingly modest threshold were statistically no better off than the nonrunners.</a:t>
            </a:r>
          </a:p>
          <a:p>
            <a:pPr marL="1428750" lvl="2" indent="-514350">
              <a:buFont typeface="+mj-lt"/>
              <a:buAutoNum type="arabicPeriod"/>
            </a:pPr>
            <a:r>
              <a:rPr lang="en-US" sz="2400" dirty="0">
                <a:highlight>
                  <a:srgbClr val="FFFF00"/>
                </a:highlight>
              </a:rPr>
              <a:t>Review by cardiologist James H. O’Keefe, M.D., published in the </a:t>
            </a:r>
            <a:r>
              <a:rPr lang="en-US" sz="2400" i="1" dirty="0">
                <a:highlight>
                  <a:srgbClr val="FFFF00"/>
                </a:highlight>
              </a:rPr>
              <a:t>Mayo Clinic Proceedings,</a:t>
            </a:r>
            <a:r>
              <a:rPr lang="en-US" sz="2400" dirty="0">
                <a:highlight>
                  <a:srgbClr val="FFFF00"/>
                </a:highlight>
              </a:rPr>
              <a:t> summarizing the potential negative cardiac effects of too much running: fibrosis, calcified arteries, arrhythmias. </a:t>
            </a:r>
          </a:p>
          <a:p>
            <a:pPr marL="514350" indent="-514350">
              <a:buFont typeface="+mj-lt"/>
              <a:buAutoNum type="arabicPeriod"/>
            </a:pPr>
            <a:r>
              <a:rPr lang="en-US" sz="3200" dirty="0"/>
              <a:t>By 2014: data finally </a:t>
            </a:r>
            <a:r>
              <a:rPr lang="en-US" sz="3200" dirty="0" err="1"/>
              <a:t>pubbed</a:t>
            </a:r>
            <a:r>
              <a:rPr lang="en-US" sz="3200" dirty="0"/>
              <a:t> (</a:t>
            </a:r>
            <a:r>
              <a:rPr lang="en-US" sz="3200" i="1" dirty="0"/>
              <a:t>Journal of the American College of Cardiology) = some running is excellent, more isn’t better for heart health, but not bad either</a:t>
            </a:r>
            <a:endParaRPr lang="en-US" sz="2400" dirty="0">
              <a:highlight>
                <a:srgbClr val="FFFF00"/>
              </a:highlight>
            </a:endParaRPr>
          </a:p>
        </p:txBody>
      </p:sp>
    </p:spTree>
    <p:extLst>
      <p:ext uri="{BB962C8B-B14F-4D97-AF65-F5344CB8AC3E}">
        <p14:creationId xmlns:p14="http://schemas.microsoft.com/office/powerpoint/2010/main" val="2852034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2C6720-4171-C28D-6FEC-23221AA8CA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E0AB70-4A78-4D9A-B4AA-AE0E56676883}"/>
              </a:ext>
            </a:extLst>
          </p:cNvPr>
          <p:cNvSpPr>
            <a:spLocks noGrp="1"/>
          </p:cNvSpPr>
          <p:nvPr>
            <p:ph idx="1"/>
          </p:nvPr>
        </p:nvSpPr>
        <p:spPr>
          <a:xfrm>
            <a:off x="372140" y="552894"/>
            <a:ext cx="11371222" cy="6043116"/>
          </a:xfrm>
        </p:spPr>
        <p:txBody>
          <a:bodyPr>
            <a:normAutofit lnSpcReduction="10000"/>
          </a:bodyPr>
          <a:lstStyle/>
          <a:p>
            <a:r>
              <a:rPr lang="en-US" dirty="0"/>
              <a:t>A team led by Duck-</a:t>
            </a:r>
            <a:r>
              <a:rPr lang="en-US" dirty="0" err="1"/>
              <a:t>chul</a:t>
            </a:r>
            <a:r>
              <a:rPr lang="en-US" dirty="0"/>
              <a:t> Lee, Ph.D., an epidemiologist then at the University of South Carolina, presented an analysis of more than same week, a review by Kansas City cardiologist James H. O’Keefe, M.D., and several colleagues was published in the </a:t>
            </a:r>
            <a:r>
              <a:rPr lang="en-US" i="1" dirty="0"/>
              <a:t>Mayo Clinic Proceedings,</a:t>
            </a:r>
            <a:r>
              <a:rPr lang="en-US" dirty="0"/>
              <a:t> summarizing the potential negative cardiac effects of too much running: fibrosis, calcified arteries, arrhythmias. </a:t>
            </a:r>
          </a:p>
          <a:p>
            <a:r>
              <a:rPr lang="en-US" dirty="0"/>
              <a:t>Lee and his colleagues finally published their Cooper Clinic data in the </a:t>
            </a:r>
            <a:r>
              <a:rPr lang="en-US" i="1" dirty="0"/>
              <a:t>Journal of the American College of Cardiology</a:t>
            </a:r>
            <a:r>
              <a:rPr lang="en-US" dirty="0"/>
              <a:t> in 2014, more than two years after it was first presented at the ACSM meeting. In its peer-reviewed version, the data was presented without the controversial statistical adjustment—and the message was very different. Instead of warning about the dangers of running more than 20 miles a week, the authors emphasized the benefits of a very modest amount of running—five to 10 minutes a day—which created a dramatically lower risk of dying from heart disease. Running more than that didn’t offer further benefits, but neither, in the revised analysis, did it make things obviously worse.</a:t>
            </a:r>
          </a:p>
        </p:txBody>
      </p:sp>
    </p:spTree>
    <p:extLst>
      <p:ext uri="{BB962C8B-B14F-4D97-AF65-F5344CB8AC3E}">
        <p14:creationId xmlns:p14="http://schemas.microsoft.com/office/powerpoint/2010/main" val="3922537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56888B-7E8A-EE25-01C4-D7135408344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433A97-8E77-8788-BF5A-AF8850FF5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C6A4E-7A9C-C5E5-82F4-73D19C3E2F3A}"/>
              </a:ext>
            </a:extLst>
          </p:cNvPr>
          <p:cNvSpPr>
            <a:spLocks noGrp="1"/>
          </p:cNvSpPr>
          <p:nvPr>
            <p:ph type="title"/>
          </p:nvPr>
        </p:nvSpPr>
        <p:spPr>
          <a:xfrm>
            <a:off x="838200" y="365125"/>
            <a:ext cx="10515600" cy="1325563"/>
          </a:xfrm>
        </p:spPr>
        <p:txBody>
          <a:bodyPr>
            <a:normAutofit/>
          </a:bodyPr>
          <a:lstStyle/>
          <a:p>
            <a:r>
              <a:rPr lang="en-US" sz="5400" dirty="0"/>
              <a:t>Hallmarks of Heart Disease</a:t>
            </a:r>
          </a:p>
        </p:txBody>
      </p:sp>
      <p:sp>
        <p:nvSpPr>
          <p:cNvPr id="10" name="sketch line">
            <a:extLst>
              <a:ext uri="{FF2B5EF4-FFF2-40B4-BE49-F238E27FC236}">
                <a16:creationId xmlns:a16="http://schemas.microsoft.com/office/drawing/2014/main" id="{A644B792-D10A-1F16-17A7-83F052117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5D3E4B-D09A-BCA0-9F69-1E8709991A67}"/>
              </a:ext>
            </a:extLst>
          </p:cNvPr>
          <p:cNvSpPr>
            <a:spLocks noGrp="1"/>
          </p:cNvSpPr>
          <p:nvPr>
            <p:ph idx="1"/>
          </p:nvPr>
        </p:nvSpPr>
        <p:spPr>
          <a:xfrm>
            <a:off x="838199" y="1929383"/>
            <a:ext cx="10853928" cy="4495635"/>
          </a:xfrm>
        </p:spPr>
        <p:txBody>
          <a:bodyPr>
            <a:normAutofit/>
          </a:bodyPr>
          <a:lstStyle/>
          <a:p>
            <a:pPr marL="514350" indent="-514350">
              <a:buFont typeface="+mj-lt"/>
              <a:buAutoNum type="arabicPeriod"/>
            </a:pPr>
            <a:r>
              <a:rPr lang="en-US" sz="3200" dirty="0"/>
              <a:t>Coronary Artery Blocked = MI/Heart Attack</a:t>
            </a:r>
          </a:p>
          <a:p>
            <a:pPr marL="971550" lvl="1" indent="-514350">
              <a:buFont typeface="+mj-lt"/>
              <a:buAutoNum type="arabicPeriod"/>
            </a:pPr>
            <a:r>
              <a:rPr lang="en-US" sz="2800" dirty="0"/>
              <a:t>Stop pumping</a:t>
            </a:r>
          </a:p>
          <a:p>
            <a:pPr marL="514350" indent="-514350">
              <a:buFont typeface="+mj-lt"/>
              <a:buAutoNum type="arabicPeriod"/>
            </a:pPr>
            <a:r>
              <a:rPr lang="en-US" sz="3200" dirty="0"/>
              <a:t>Firing Issue</a:t>
            </a:r>
          </a:p>
          <a:p>
            <a:pPr marL="971550" lvl="1" indent="-514350">
              <a:buFont typeface="+mj-lt"/>
              <a:buAutoNum type="arabicPeriod"/>
            </a:pPr>
            <a:r>
              <a:rPr lang="en-US" sz="2800" dirty="0"/>
              <a:t>Cardiac arrest</a:t>
            </a:r>
          </a:p>
          <a:p>
            <a:pPr marL="1428750" lvl="2" indent="-514350">
              <a:buFont typeface="+mj-lt"/>
              <a:buAutoNum type="arabicPeriod"/>
            </a:pPr>
            <a:r>
              <a:rPr lang="en-US" sz="2400" dirty="0"/>
              <a:t>Usually by things like V fib; just stops pumping</a:t>
            </a:r>
          </a:p>
          <a:p>
            <a:pPr marL="971550" lvl="1" indent="-514350">
              <a:buFont typeface="+mj-lt"/>
              <a:buAutoNum type="arabicPeriod"/>
            </a:pPr>
            <a:r>
              <a:rPr lang="en-US" sz="2800" dirty="0"/>
              <a:t>A Fib</a:t>
            </a:r>
          </a:p>
          <a:p>
            <a:pPr marL="1428750" lvl="2" indent="-514350">
              <a:buFont typeface="+mj-lt"/>
              <a:buAutoNum type="arabicPeriod"/>
            </a:pPr>
            <a:r>
              <a:rPr lang="en-US" sz="2400" dirty="0"/>
              <a:t>Blood pools in the left atria, forming clots. These clots </a:t>
            </a:r>
          </a:p>
          <a:p>
            <a:pPr marL="1428750" lvl="2" indent="-514350">
              <a:buFont typeface="+mj-lt"/>
              <a:buAutoNum type="arabicPeriod"/>
            </a:pPr>
            <a:r>
              <a:rPr lang="en-US" sz="2400" dirty="0"/>
              <a:t>Clots travel to the brain, causing a severe stroke</a:t>
            </a:r>
            <a:endParaRPr lang="en-US" sz="2800" dirty="0"/>
          </a:p>
          <a:p>
            <a:pPr marL="1428750" lvl="2" indent="-514350">
              <a:buFont typeface="+mj-lt"/>
              <a:buAutoNum type="arabicPeriod"/>
            </a:pPr>
            <a:endParaRPr lang="en-US" sz="2400" dirty="0"/>
          </a:p>
        </p:txBody>
      </p:sp>
      <p:sp>
        <p:nvSpPr>
          <p:cNvPr id="5" name="TextBox 4">
            <a:extLst>
              <a:ext uri="{FF2B5EF4-FFF2-40B4-BE49-F238E27FC236}">
                <a16:creationId xmlns:a16="http://schemas.microsoft.com/office/drawing/2014/main" id="{94A7B464-881E-E032-1252-40901C548D1A}"/>
              </a:ext>
            </a:extLst>
          </p:cNvPr>
          <p:cNvSpPr txBox="1"/>
          <p:nvPr/>
        </p:nvSpPr>
        <p:spPr>
          <a:xfrm>
            <a:off x="2698012" y="5928095"/>
            <a:ext cx="6097772" cy="646331"/>
          </a:xfrm>
          <a:prstGeom prst="rect">
            <a:avLst/>
          </a:prstGeom>
          <a:noFill/>
        </p:spPr>
        <p:txBody>
          <a:bodyPr wrap="square">
            <a:spAutoFit/>
          </a:bodyPr>
          <a:lstStyle/>
          <a:p>
            <a:pPr algn="ctr"/>
            <a:r>
              <a:rPr lang="en-US" sz="3600" dirty="0">
                <a:highlight>
                  <a:srgbClr val="FFFF00"/>
                </a:highlight>
              </a:rPr>
              <a:t>What Causes These To Happen?</a:t>
            </a:r>
          </a:p>
        </p:txBody>
      </p:sp>
    </p:spTree>
    <p:extLst>
      <p:ext uri="{BB962C8B-B14F-4D97-AF65-F5344CB8AC3E}">
        <p14:creationId xmlns:p14="http://schemas.microsoft.com/office/powerpoint/2010/main" val="84025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6B0B42-B1F0-49EB-4511-BE881FFB89B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335FB4-3996-C561-0C39-ECF3D4C0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75DA0-0A9F-C28E-0F70-A8874859C510}"/>
              </a:ext>
            </a:extLst>
          </p:cNvPr>
          <p:cNvSpPr>
            <a:spLocks noGrp="1"/>
          </p:cNvSpPr>
          <p:nvPr>
            <p:ph type="title"/>
          </p:nvPr>
        </p:nvSpPr>
        <p:spPr>
          <a:xfrm>
            <a:off x="838200" y="365125"/>
            <a:ext cx="10515600" cy="1325563"/>
          </a:xfrm>
        </p:spPr>
        <p:txBody>
          <a:bodyPr>
            <a:normAutofit/>
          </a:bodyPr>
          <a:lstStyle/>
          <a:p>
            <a:r>
              <a:rPr lang="en-US" sz="5400" dirty="0"/>
              <a:t>Hallmark of Heart Disease</a:t>
            </a:r>
          </a:p>
        </p:txBody>
      </p:sp>
      <p:sp>
        <p:nvSpPr>
          <p:cNvPr id="10" name="sketch line">
            <a:extLst>
              <a:ext uri="{FF2B5EF4-FFF2-40B4-BE49-F238E27FC236}">
                <a16:creationId xmlns:a16="http://schemas.microsoft.com/office/drawing/2014/main" id="{F768CE8B-4CDB-A9AE-20E3-D105C479F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F99201-C3DF-F60F-3AB6-F359D64CA79E}"/>
              </a:ext>
            </a:extLst>
          </p:cNvPr>
          <p:cNvSpPr>
            <a:spLocks noGrp="1"/>
          </p:cNvSpPr>
          <p:nvPr>
            <p:ph idx="1"/>
          </p:nvPr>
        </p:nvSpPr>
        <p:spPr>
          <a:xfrm>
            <a:off x="838199" y="1929383"/>
            <a:ext cx="10853927" cy="4526917"/>
          </a:xfrm>
        </p:spPr>
        <p:txBody>
          <a:bodyPr>
            <a:normAutofit fontScale="92500"/>
          </a:bodyPr>
          <a:lstStyle/>
          <a:p>
            <a:pPr marL="514350" indent="-514350">
              <a:buFont typeface="+mj-lt"/>
              <a:buAutoNum type="arabicPeriod"/>
            </a:pPr>
            <a:r>
              <a:rPr lang="en-US" sz="3900" dirty="0"/>
              <a:t>Genetic Issues: </a:t>
            </a:r>
          </a:p>
          <a:p>
            <a:pPr marL="971550" lvl="1" indent="-514350">
              <a:buFont typeface="+mj-lt"/>
              <a:buAutoNum type="arabicPeriod"/>
            </a:pPr>
            <a:r>
              <a:rPr lang="en-US" sz="3500" dirty="0"/>
              <a:t>Firing</a:t>
            </a:r>
          </a:p>
          <a:p>
            <a:pPr marL="1428750" lvl="2" indent="-514350">
              <a:buFont typeface="+mj-lt"/>
              <a:buAutoNum type="arabicPeriod"/>
            </a:pPr>
            <a:r>
              <a:rPr lang="en-US" sz="2800" dirty="0"/>
              <a:t>WPW = a fib</a:t>
            </a:r>
          </a:p>
          <a:p>
            <a:pPr marL="971550" lvl="1" indent="-514350">
              <a:buFont typeface="+mj-lt"/>
              <a:buAutoNum type="arabicPeriod"/>
            </a:pPr>
            <a:r>
              <a:rPr lang="en-US" sz="3600" dirty="0" err="1">
                <a:hlinkClick r:id="rId2"/>
              </a:rPr>
              <a:t>Loeys</a:t>
            </a:r>
            <a:r>
              <a:rPr lang="en-US" sz="3600" dirty="0">
                <a:hlinkClick r:id="rId2"/>
              </a:rPr>
              <a:t>-Dietz syndrome</a:t>
            </a:r>
            <a:r>
              <a:rPr lang="en-US" sz="3600" dirty="0"/>
              <a:t> (LDS) is a rare, genetic connective tissue disorder, first described in 2005, that affects body systems including the heart, blood vessels, skeleton, and skin. It causes aggressive, premature arterial aneurysms </a:t>
            </a:r>
          </a:p>
          <a:p>
            <a:pPr marL="971550" lvl="1" indent="-514350">
              <a:buFont typeface="+mj-lt"/>
              <a:buAutoNum type="arabicPeriod"/>
            </a:pPr>
            <a:r>
              <a:rPr lang="en-US" sz="3500" dirty="0"/>
              <a:t>HCM - </a:t>
            </a:r>
            <a:r>
              <a:rPr lang="en-US" sz="3600" dirty="0"/>
              <a:t>the most common cause of sudden cardiac deaths in young athletes</a:t>
            </a:r>
            <a:endParaRPr lang="en-US" sz="2800" dirty="0"/>
          </a:p>
          <a:p>
            <a:pPr marL="1428750" lvl="2" indent="-514350">
              <a:buFont typeface="+mj-lt"/>
              <a:buAutoNum type="arabicPeriod"/>
            </a:pPr>
            <a:endParaRPr lang="en-US" sz="2400" dirty="0"/>
          </a:p>
          <a:p>
            <a:pPr marL="971550" lvl="1" indent="-514350">
              <a:buFont typeface="+mj-lt"/>
              <a:buAutoNum type="arabicPeriod"/>
            </a:pPr>
            <a:endParaRPr lang="en-US" sz="2800" dirty="0"/>
          </a:p>
        </p:txBody>
      </p:sp>
    </p:spTree>
    <p:extLst>
      <p:ext uri="{BB962C8B-B14F-4D97-AF65-F5344CB8AC3E}">
        <p14:creationId xmlns:p14="http://schemas.microsoft.com/office/powerpoint/2010/main" val="2814541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5598F9-931E-CC51-7017-D7E1C3E79BA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B039FC-57E3-C26F-EC7F-E0BFFC6D2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E4267-65FB-90F9-10B6-080B74B11AF3}"/>
              </a:ext>
            </a:extLst>
          </p:cNvPr>
          <p:cNvSpPr>
            <a:spLocks noGrp="1"/>
          </p:cNvSpPr>
          <p:nvPr>
            <p:ph type="title"/>
          </p:nvPr>
        </p:nvSpPr>
        <p:spPr>
          <a:xfrm>
            <a:off x="838200" y="365125"/>
            <a:ext cx="10515600" cy="1325563"/>
          </a:xfrm>
        </p:spPr>
        <p:txBody>
          <a:bodyPr>
            <a:normAutofit/>
          </a:bodyPr>
          <a:lstStyle/>
          <a:p>
            <a:r>
              <a:rPr lang="en-US" sz="5400" dirty="0"/>
              <a:t>Chronic Heart Disease</a:t>
            </a:r>
          </a:p>
        </p:txBody>
      </p:sp>
      <p:sp>
        <p:nvSpPr>
          <p:cNvPr id="10" name="sketch line">
            <a:extLst>
              <a:ext uri="{FF2B5EF4-FFF2-40B4-BE49-F238E27FC236}">
                <a16:creationId xmlns:a16="http://schemas.microsoft.com/office/drawing/2014/main" id="{D1B07874-82FE-07B7-313B-9AA6C177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B6460F-8CD1-8779-F413-2F0B50DAAEB1}"/>
              </a:ext>
            </a:extLst>
          </p:cNvPr>
          <p:cNvSpPr>
            <a:spLocks noGrp="1"/>
          </p:cNvSpPr>
          <p:nvPr>
            <p:ph idx="1"/>
          </p:nvPr>
        </p:nvSpPr>
        <p:spPr>
          <a:xfrm>
            <a:off x="838199" y="1929383"/>
            <a:ext cx="10853927" cy="4526917"/>
          </a:xfrm>
        </p:spPr>
        <p:txBody>
          <a:bodyPr>
            <a:normAutofit lnSpcReduction="10000"/>
          </a:bodyPr>
          <a:lstStyle/>
          <a:p>
            <a:pPr marL="514350" indent="-514350">
              <a:buFont typeface="+mj-lt"/>
              <a:buAutoNum type="arabicPeriod"/>
            </a:pPr>
            <a:r>
              <a:rPr lang="en-US" sz="3900" dirty="0"/>
              <a:t>Chronic HBP</a:t>
            </a:r>
          </a:p>
          <a:p>
            <a:pPr marL="514350" indent="-514350">
              <a:buFont typeface="+mj-lt"/>
              <a:buAutoNum type="arabicPeriod"/>
            </a:pPr>
            <a:r>
              <a:rPr lang="en-US" sz="3900" dirty="0"/>
              <a:t>Lose Vascular Compliance</a:t>
            </a:r>
          </a:p>
          <a:p>
            <a:pPr marL="514350" indent="-514350">
              <a:buFont typeface="+mj-lt"/>
              <a:buAutoNum type="arabicPeriod"/>
            </a:pPr>
            <a:r>
              <a:rPr lang="en-US" sz="3900" dirty="0"/>
              <a:t>Contractile Strength Drop</a:t>
            </a:r>
          </a:p>
          <a:p>
            <a:pPr marL="514350" indent="-514350">
              <a:buFont typeface="+mj-lt"/>
              <a:buAutoNum type="arabicPeriod"/>
            </a:pPr>
            <a:endParaRPr lang="en-US" sz="3900" dirty="0"/>
          </a:p>
          <a:p>
            <a:pPr marL="0" indent="0">
              <a:buNone/>
            </a:pPr>
            <a:r>
              <a:rPr lang="en-US" sz="3900" dirty="0"/>
              <a:t>Cause: </a:t>
            </a:r>
          </a:p>
          <a:p>
            <a:pPr marL="742950" indent="-742950">
              <a:buAutoNum type="arabicPeriod"/>
            </a:pPr>
            <a:r>
              <a:rPr lang="en-US" sz="3900" dirty="0"/>
              <a:t>Scar Tissue/Fibrosis</a:t>
            </a:r>
          </a:p>
          <a:p>
            <a:pPr marL="742950" indent="-742950">
              <a:buAutoNum type="arabicPeriod"/>
            </a:pPr>
            <a:r>
              <a:rPr lang="en-US" sz="3900" dirty="0"/>
              <a:t>LV Hypertrophy/reduced chamber size</a:t>
            </a:r>
          </a:p>
          <a:p>
            <a:pPr marL="514350" indent="-514350">
              <a:buFont typeface="+mj-lt"/>
              <a:buAutoNum type="arabicPeriod"/>
            </a:pPr>
            <a:endParaRPr lang="en-US" sz="3900" dirty="0"/>
          </a:p>
          <a:p>
            <a:pPr marL="514350" indent="-514350">
              <a:buFont typeface="+mj-lt"/>
              <a:buAutoNum type="arabicPeriod"/>
            </a:pPr>
            <a:endParaRPr lang="en-US" sz="3200" dirty="0"/>
          </a:p>
          <a:p>
            <a:pPr marL="1428750" lvl="2" indent="-514350">
              <a:buFont typeface="+mj-lt"/>
              <a:buAutoNum type="arabicPeriod"/>
            </a:pPr>
            <a:endParaRPr lang="en-US" sz="2400" dirty="0"/>
          </a:p>
          <a:p>
            <a:pPr marL="971550" lvl="1" indent="-514350">
              <a:buFont typeface="+mj-lt"/>
              <a:buAutoNum type="arabicPeriod"/>
            </a:pPr>
            <a:endParaRPr lang="en-US" sz="2800" dirty="0"/>
          </a:p>
        </p:txBody>
      </p:sp>
    </p:spTree>
    <p:extLst>
      <p:ext uri="{BB962C8B-B14F-4D97-AF65-F5344CB8AC3E}">
        <p14:creationId xmlns:p14="http://schemas.microsoft.com/office/powerpoint/2010/main" val="3947519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4A4A69-35A9-A208-0509-DAFC58983315}"/>
              </a:ext>
            </a:extLst>
          </p:cNvPr>
          <p:cNvSpPr>
            <a:spLocks noGrp="1"/>
          </p:cNvSpPr>
          <p:nvPr>
            <p:ph type="title"/>
          </p:nvPr>
        </p:nvSpPr>
        <p:spPr>
          <a:xfrm>
            <a:off x="838200" y="365125"/>
            <a:ext cx="10515600" cy="1325563"/>
          </a:xfrm>
        </p:spPr>
        <p:txBody>
          <a:bodyPr>
            <a:normAutofit/>
          </a:bodyPr>
          <a:lstStyle/>
          <a:p>
            <a:r>
              <a:rPr lang="en-US" sz="5400" dirty="0"/>
              <a:t>Why This is So Hard</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76AB38-37FD-0477-2289-4844DBAE592C}"/>
              </a:ext>
            </a:extLst>
          </p:cNvPr>
          <p:cNvSpPr>
            <a:spLocks noGrp="1"/>
          </p:cNvSpPr>
          <p:nvPr>
            <p:ph idx="1"/>
          </p:nvPr>
        </p:nvSpPr>
        <p:spPr>
          <a:xfrm>
            <a:off x="838199" y="1929383"/>
            <a:ext cx="10853927" cy="4526917"/>
          </a:xfrm>
        </p:spPr>
        <p:txBody>
          <a:bodyPr>
            <a:normAutofit/>
          </a:bodyPr>
          <a:lstStyle/>
          <a:p>
            <a:r>
              <a:rPr lang="en-US" sz="3600" dirty="0"/>
              <a:t>Typically asymptomatic with no co-morbidities</a:t>
            </a:r>
          </a:p>
          <a:p>
            <a:r>
              <a:rPr lang="en-US" sz="3600" dirty="0"/>
              <a:t>EICR looks almost IDENTICAL to Chronic Heart Disease</a:t>
            </a:r>
          </a:p>
          <a:p>
            <a:pPr lvl="1"/>
            <a:r>
              <a:rPr lang="en-US" sz="3200" dirty="0"/>
              <a:t>Even right now, it is extremely difficult to tell the difference</a:t>
            </a:r>
          </a:p>
          <a:p>
            <a:r>
              <a:rPr lang="en-US" sz="3600" dirty="0"/>
              <a:t>Even if we ran a ECG on every athlete, it would help, but &lt;50% of those with problems would’ve been identified</a:t>
            </a:r>
          </a:p>
          <a:p>
            <a:r>
              <a:rPr lang="en-US" sz="3600" dirty="0"/>
              <a:t>About 1 in 500 people have HCM, but few will drop dead, and many will never even know.  </a:t>
            </a:r>
          </a:p>
          <a:p>
            <a:pPr lvl="1"/>
            <a:endParaRPr lang="en-US" sz="3200" dirty="0"/>
          </a:p>
        </p:txBody>
      </p:sp>
    </p:spTree>
    <p:extLst>
      <p:ext uri="{BB962C8B-B14F-4D97-AF65-F5344CB8AC3E}">
        <p14:creationId xmlns:p14="http://schemas.microsoft.com/office/powerpoint/2010/main" val="3359898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844550" y="304800"/>
            <a:ext cx="10680700" cy="6280150"/>
          </a:xfrm>
        </p:spPr>
        <p:txBody>
          <a:bodyPr>
            <a:normAutofit/>
          </a:bodyPr>
          <a:lstStyle/>
          <a:p>
            <a:r>
              <a:rPr lang="en-US" sz="13800" dirty="0"/>
              <a:t>Interpret</a:t>
            </a:r>
          </a:p>
        </p:txBody>
      </p:sp>
    </p:spTree>
    <p:extLst>
      <p:ext uri="{BB962C8B-B14F-4D97-AF65-F5344CB8AC3E}">
        <p14:creationId xmlns:p14="http://schemas.microsoft.com/office/powerpoint/2010/main" val="4188284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6BBA82E-6E4E-DD6E-D66D-FD2DD39B0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41D01-45C3-250A-BD57-1D155F8B339E}"/>
              </a:ext>
            </a:extLst>
          </p:cNvPr>
          <p:cNvSpPr>
            <a:spLocks noGrp="1"/>
          </p:cNvSpPr>
          <p:nvPr>
            <p:ph type="ctrTitle"/>
          </p:nvPr>
        </p:nvSpPr>
        <p:spPr>
          <a:xfrm>
            <a:off x="733647" y="723014"/>
            <a:ext cx="10292315" cy="5316279"/>
          </a:xfrm>
        </p:spPr>
        <p:txBody>
          <a:bodyPr>
            <a:normAutofit fontScale="90000"/>
          </a:bodyPr>
          <a:lstStyle/>
          <a:p>
            <a:r>
              <a:rPr lang="en-US" sz="13800" dirty="0"/>
              <a:t>Why this is So Confusing: EICR</a:t>
            </a:r>
          </a:p>
        </p:txBody>
      </p:sp>
    </p:spTree>
    <p:extLst>
      <p:ext uri="{BB962C8B-B14F-4D97-AF65-F5344CB8AC3E}">
        <p14:creationId xmlns:p14="http://schemas.microsoft.com/office/powerpoint/2010/main" val="282896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5A62-0401-6AEB-8C57-896194E5D915}"/>
              </a:ext>
            </a:extLst>
          </p:cNvPr>
          <p:cNvSpPr>
            <a:spLocks noGrp="1"/>
          </p:cNvSpPr>
          <p:nvPr>
            <p:ph type="title"/>
          </p:nvPr>
        </p:nvSpPr>
        <p:spPr/>
        <p:txBody>
          <a:bodyPr/>
          <a:lstStyle/>
          <a:p>
            <a:r>
              <a:rPr lang="en-US" dirty="0"/>
              <a:t>Micah True/Born To Run</a:t>
            </a:r>
          </a:p>
        </p:txBody>
      </p:sp>
      <p:sp>
        <p:nvSpPr>
          <p:cNvPr id="3" name="Content Placeholder 2">
            <a:extLst>
              <a:ext uri="{FF2B5EF4-FFF2-40B4-BE49-F238E27FC236}">
                <a16:creationId xmlns:a16="http://schemas.microsoft.com/office/drawing/2014/main" id="{F90567D6-A524-A7CC-C4E1-AAD11267F65D}"/>
              </a:ext>
            </a:extLst>
          </p:cNvPr>
          <p:cNvSpPr>
            <a:spLocks noGrp="1"/>
          </p:cNvSpPr>
          <p:nvPr>
            <p:ph idx="1"/>
          </p:nvPr>
        </p:nvSpPr>
        <p:spPr>
          <a:xfrm>
            <a:off x="539885" y="1690688"/>
            <a:ext cx="11264630" cy="4802187"/>
          </a:xfrm>
        </p:spPr>
        <p:txBody>
          <a:bodyPr>
            <a:normAutofit fontScale="92500" lnSpcReduction="10000"/>
          </a:bodyPr>
          <a:lstStyle/>
          <a:p>
            <a:r>
              <a:rPr lang="en-US" dirty="0"/>
              <a:t>If you’re from the running community, you know this story all too well</a:t>
            </a:r>
          </a:p>
          <a:p>
            <a:r>
              <a:rPr lang="en-US" dirty="0"/>
              <a:t>It’s a story as old as humans, some of the most CV fit people drop dead from a heart problem</a:t>
            </a:r>
          </a:p>
          <a:p>
            <a:r>
              <a:rPr lang="en-US" dirty="0"/>
              <a:t>For caballo, couldn’t confirm it, but autopsy (inconclusive) ; but he did have severe cardiomyopathy (LV hypertrophy)</a:t>
            </a:r>
          </a:p>
          <a:p>
            <a:pPr lvl="1"/>
            <a:r>
              <a:rPr lang="en-US" dirty="0"/>
              <a:t>James O’Keefe (huge pusher of this athlete heart thing along with Peter McCullough); it was really the scar tissue (fibrosis)</a:t>
            </a:r>
          </a:p>
          <a:p>
            <a:pPr lvl="2"/>
            <a:r>
              <a:rPr lang="en-US" dirty="0"/>
              <a:t>McCullough called it “Phidippides cardiomyopathy” [marathon story] </a:t>
            </a:r>
          </a:p>
          <a:p>
            <a:r>
              <a:rPr lang="en-US" dirty="0"/>
              <a:t>The popular name for this phenomenon is “Athlete’s Heart”</a:t>
            </a:r>
          </a:p>
          <a:p>
            <a:pPr marL="1200150" lvl="1" indent="-742950">
              <a:buFont typeface="+mj-lt"/>
              <a:buAutoNum type="arabicPeriod"/>
            </a:pPr>
            <a:r>
              <a:rPr lang="en-US" sz="2600" dirty="0"/>
              <a:t>Middle Age</a:t>
            </a:r>
          </a:p>
          <a:p>
            <a:pPr marL="1657350" lvl="2" indent="-742950">
              <a:buFont typeface="+mj-lt"/>
              <a:buAutoNum type="arabicPeriod"/>
            </a:pPr>
            <a:r>
              <a:rPr lang="en-US" sz="2200" dirty="0"/>
              <a:t>Caballo</a:t>
            </a:r>
          </a:p>
          <a:p>
            <a:pPr marL="1200150" lvl="1" indent="-742950">
              <a:buFont typeface="+mj-lt"/>
              <a:buAutoNum type="arabicPeriod"/>
            </a:pPr>
            <a:r>
              <a:rPr lang="en-US" sz="2600" dirty="0"/>
              <a:t>Young</a:t>
            </a:r>
          </a:p>
          <a:p>
            <a:pPr marL="1657350" lvl="2" indent="-742950">
              <a:buFont typeface="+mj-lt"/>
              <a:buAutoNum type="arabicPeriod"/>
            </a:pPr>
            <a:r>
              <a:rPr lang="en-US" sz="2200" dirty="0"/>
              <a:t>Lucas/ Mike Osuna:</a:t>
            </a:r>
          </a:p>
          <a:p>
            <a:endParaRPr lang="en-US" dirty="0"/>
          </a:p>
          <a:p>
            <a:endParaRPr lang="en-US" dirty="0"/>
          </a:p>
        </p:txBody>
      </p:sp>
    </p:spTree>
    <p:extLst>
      <p:ext uri="{BB962C8B-B14F-4D97-AF65-F5344CB8AC3E}">
        <p14:creationId xmlns:p14="http://schemas.microsoft.com/office/powerpoint/2010/main" val="863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E2928-3858-734E-355C-00DFA882108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7C7E0B-0D6B-1F13-C300-2DB66016454D}"/>
              </a:ext>
            </a:extLst>
          </p:cNvPr>
          <p:cNvPicPr>
            <a:picLocks noChangeAspect="1"/>
          </p:cNvPicPr>
          <p:nvPr/>
        </p:nvPicPr>
        <p:blipFill>
          <a:blip r:embed="rId2"/>
          <a:srcRect l="5496" t="6763" r="25595" b="63529"/>
          <a:stretch>
            <a:fillRect/>
          </a:stretch>
        </p:blipFill>
        <p:spPr>
          <a:xfrm>
            <a:off x="1044384" y="1603170"/>
            <a:ext cx="10886653" cy="4393544"/>
          </a:xfrm>
          <a:prstGeom prst="rect">
            <a:avLst/>
          </a:prstGeom>
        </p:spPr>
      </p:pic>
      <p:sp>
        <p:nvSpPr>
          <p:cNvPr id="10" name="Title 1">
            <a:extLst>
              <a:ext uri="{FF2B5EF4-FFF2-40B4-BE49-F238E27FC236}">
                <a16:creationId xmlns:a16="http://schemas.microsoft.com/office/drawing/2014/main" id="{0897A800-2190-4F88-D3EE-DF51357F1B0B}"/>
              </a:ext>
            </a:extLst>
          </p:cNvPr>
          <p:cNvSpPr>
            <a:spLocks noGrp="1"/>
          </p:cNvSpPr>
          <p:nvPr>
            <p:ph type="title"/>
          </p:nvPr>
        </p:nvSpPr>
        <p:spPr>
          <a:xfrm>
            <a:off x="838200" y="365125"/>
            <a:ext cx="10515600" cy="1325563"/>
          </a:xfrm>
        </p:spPr>
        <p:txBody>
          <a:bodyPr/>
          <a:lstStyle/>
          <a:p>
            <a:pPr algn="ctr"/>
            <a:r>
              <a:rPr lang="en-US" b="1" dirty="0"/>
              <a:t>Sports Adaptations Induce or Mimic Disease</a:t>
            </a:r>
          </a:p>
        </p:txBody>
      </p:sp>
    </p:spTree>
    <p:extLst>
      <p:ext uri="{BB962C8B-B14F-4D97-AF65-F5344CB8AC3E}">
        <p14:creationId xmlns:p14="http://schemas.microsoft.com/office/powerpoint/2010/main" val="668794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81AB-E1A2-45DD-D015-ED5C112B2A16}"/>
              </a:ext>
            </a:extLst>
          </p:cNvPr>
          <p:cNvSpPr>
            <a:spLocks noGrp="1"/>
          </p:cNvSpPr>
          <p:nvPr>
            <p:ph type="title"/>
          </p:nvPr>
        </p:nvSpPr>
        <p:spPr>
          <a:xfrm>
            <a:off x="838200" y="365125"/>
            <a:ext cx="10515600" cy="5961247"/>
          </a:xfrm>
        </p:spPr>
        <p:txBody>
          <a:bodyPr>
            <a:normAutofit/>
          </a:bodyPr>
          <a:lstStyle/>
          <a:p>
            <a:r>
              <a:rPr lang="en-US" b="1" dirty="0"/>
              <a:t>exercise-induced cardiac remodeling (EICR)—</a:t>
            </a:r>
            <a:r>
              <a:rPr lang="en-US" dirty="0"/>
              <a:t>adaptive </a:t>
            </a:r>
            <a:r>
              <a:rPr lang="en-US" b="1" dirty="0"/>
              <a:t>structural</a:t>
            </a:r>
            <a:r>
              <a:rPr lang="en-US" dirty="0"/>
              <a:t>, </a:t>
            </a:r>
            <a:r>
              <a:rPr lang="en-US" b="1" dirty="0"/>
              <a:t>functional</a:t>
            </a:r>
            <a:r>
              <a:rPr lang="en-US" dirty="0"/>
              <a:t>, &amp; </a:t>
            </a:r>
            <a:r>
              <a:rPr lang="en-US" b="1" dirty="0"/>
              <a:t>electrical</a:t>
            </a:r>
            <a:r>
              <a:rPr lang="en-US" dirty="0"/>
              <a:t> changes that enable the heart to meet sustained athletic demands.</a:t>
            </a:r>
            <a:br>
              <a:rPr lang="en-US" dirty="0"/>
            </a:br>
            <a:endParaRPr lang="en-US" dirty="0"/>
          </a:p>
        </p:txBody>
      </p:sp>
    </p:spTree>
    <p:extLst>
      <p:ext uri="{BB962C8B-B14F-4D97-AF65-F5344CB8AC3E}">
        <p14:creationId xmlns:p14="http://schemas.microsoft.com/office/powerpoint/2010/main" val="1692368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B4E1-E8D7-707E-AB8E-7FB7155D7769}"/>
              </a:ext>
            </a:extLst>
          </p:cNvPr>
          <p:cNvSpPr>
            <a:spLocks noGrp="1"/>
          </p:cNvSpPr>
          <p:nvPr>
            <p:ph type="title"/>
          </p:nvPr>
        </p:nvSpPr>
        <p:spPr/>
        <p:txBody>
          <a:bodyPr/>
          <a:lstStyle/>
          <a:p>
            <a:r>
              <a:rPr lang="en-US" b="1" dirty="0"/>
              <a:t>EICR</a:t>
            </a:r>
          </a:p>
        </p:txBody>
      </p:sp>
      <p:sp>
        <p:nvSpPr>
          <p:cNvPr id="3" name="Content Placeholder 2">
            <a:extLst>
              <a:ext uri="{FF2B5EF4-FFF2-40B4-BE49-F238E27FC236}">
                <a16:creationId xmlns:a16="http://schemas.microsoft.com/office/drawing/2014/main" id="{7BE4F5F1-34B5-CC4F-9B86-D470C763335E}"/>
              </a:ext>
            </a:extLst>
          </p:cNvPr>
          <p:cNvSpPr>
            <a:spLocks noGrp="1"/>
          </p:cNvSpPr>
          <p:nvPr>
            <p:ph idx="1"/>
          </p:nvPr>
        </p:nvSpPr>
        <p:spPr>
          <a:xfrm>
            <a:off x="520995" y="1690688"/>
            <a:ext cx="10972800" cy="4699479"/>
          </a:xfrm>
        </p:spPr>
        <p:txBody>
          <a:bodyPr>
            <a:normAutofit fontScale="92500" lnSpcReduction="20000"/>
          </a:bodyPr>
          <a:lstStyle/>
          <a:p>
            <a:pPr marL="514350" indent="-514350">
              <a:buFont typeface="+mj-lt"/>
              <a:buAutoNum type="arabicPeriod"/>
            </a:pPr>
            <a:r>
              <a:rPr lang="en-US" b="1" dirty="0"/>
              <a:t>Structural: Esp LV</a:t>
            </a:r>
          </a:p>
          <a:p>
            <a:pPr marL="971550" lvl="1" indent="-514350">
              <a:buFont typeface="+mj-lt"/>
              <a:buAutoNum type="arabicPeriod"/>
            </a:pPr>
            <a:r>
              <a:rPr lang="en-US" dirty="0"/>
              <a:t>Hypertrophy </a:t>
            </a:r>
          </a:p>
          <a:p>
            <a:pPr marL="971550" lvl="1" indent="-514350">
              <a:buFont typeface="+mj-lt"/>
              <a:buAutoNum type="arabicPeriod"/>
            </a:pPr>
            <a:r>
              <a:rPr lang="en-US" dirty="0"/>
              <a:t>Chamber</a:t>
            </a:r>
          </a:p>
          <a:p>
            <a:pPr marL="971550" lvl="1" indent="-514350">
              <a:buFont typeface="+mj-lt"/>
              <a:buAutoNum type="arabicPeriod"/>
            </a:pPr>
            <a:r>
              <a:rPr lang="en-US" dirty="0"/>
              <a:t>Supranormal </a:t>
            </a:r>
            <a:r>
              <a:rPr lang="en-US" dirty="0" err="1"/>
              <a:t>Diastology</a:t>
            </a:r>
            <a:r>
              <a:rPr lang="en-US" dirty="0"/>
              <a:t> (LV more relaxed, can fill more)</a:t>
            </a:r>
          </a:p>
          <a:p>
            <a:pPr marL="971550" lvl="1" indent="-514350">
              <a:buFont typeface="+mj-lt"/>
              <a:buAutoNum type="arabicPeriod"/>
            </a:pPr>
            <a:endParaRPr lang="en-US" b="1" dirty="0"/>
          </a:p>
          <a:p>
            <a:pPr marL="514350" indent="-514350">
              <a:buFont typeface="+mj-lt"/>
              <a:buAutoNum type="arabicPeriod"/>
            </a:pPr>
            <a:r>
              <a:rPr lang="en-US" b="1" dirty="0"/>
              <a:t>Function: </a:t>
            </a:r>
            <a:r>
              <a:rPr lang="en-US" b="1" dirty="0">
                <a:solidFill>
                  <a:srgbClr val="FF0000"/>
                </a:solidFill>
              </a:rPr>
              <a:t>more SV is a defining feature of EICR</a:t>
            </a:r>
            <a:endParaRPr lang="en-US" b="1" dirty="0"/>
          </a:p>
          <a:p>
            <a:pPr marL="971550" lvl="1" indent="-514350">
              <a:buFont typeface="+mj-lt"/>
              <a:buAutoNum type="arabicPeriod"/>
            </a:pPr>
            <a:r>
              <a:rPr lang="en-US" dirty="0"/>
              <a:t>VO2 peak = Q = HR (fixed; age, sex, genetics) vs. SV (extreme plasticity with exercise training). </a:t>
            </a:r>
          </a:p>
          <a:p>
            <a:pPr marL="1428750" lvl="2" indent="-514350">
              <a:buFont typeface="+mj-lt"/>
              <a:buAutoNum type="arabicPeriod"/>
            </a:pPr>
            <a:r>
              <a:rPr lang="en-US" dirty="0"/>
              <a:t>SV increases via: </a:t>
            </a:r>
          </a:p>
          <a:p>
            <a:pPr marL="1885950" lvl="3" indent="-514350">
              <a:buFont typeface="+mj-lt"/>
              <a:buAutoNum type="arabicPeriod"/>
            </a:pPr>
            <a:r>
              <a:rPr lang="en-US" dirty="0"/>
              <a:t>More ventricular filling</a:t>
            </a:r>
          </a:p>
          <a:p>
            <a:pPr marL="1885950" lvl="3" indent="-514350">
              <a:buFont typeface="+mj-lt"/>
              <a:buAutoNum type="arabicPeriod"/>
            </a:pPr>
            <a:r>
              <a:rPr lang="en-US" dirty="0"/>
              <a:t>Lower end-systolic volume</a:t>
            </a:r>
          </a:p>
          <a:p>
            <a:pPr marL="971550" lvl="1" indent="-514350">
              <a:buFont typeface="+mj-lt"/>
              <a:buAutoNum type="arabicPeriod"/>
            </a:pPr>
            <a:r>
              <a:rPr lang="en-US" dirty="0"/>
              <a:t>Ejection Fraction</a:t>
            </a:r>
          </a:p>
          <a:p>
            <a:pPr marL="457200" lvl="1" indent="0">
              <a:buNone/>
            </a:pPr>
            <a:endParaRPr lang="en-US" b="1" dirty="0"/>
          </a:p>
          <a:p>
            <a:pPr marL="514350" indent="-514350">
              <a:buFont typeface="+mj-lt"/>
              <a:buAutoNum type="arabicPeriod"/>
            </a:pPr>
            <a:r>
              <a:rPr lang="en-US" b="1" dirty="0"/>
              <a:t>Electrical</a:t>
            </a:r>
          </a:p>
          <a:p>
            <a:pPr marL="971550" lvl="1" indent="-514350">
              <a:buFont typeface="+mj-lt"/>
              <a:buAutoNum type="arabicPeriod"/>
            </a:pPr>
            <a:r>
              <a:rPr lang="en-US" dirty="0"/>
              <a:t>Increased Vagal Tone: Lower RHR</a:t>
            </a:r>
          </a:p>
        </p:txBody>
      </p:sp>
    </p:spTree>
    <p:extLst>
      <p:ext uri="{BB962C8B-B14F-4D97-AF65-F5344CB8AC3E}">
        <p14:creationId xmlns:p14="http://schemas.microsoft.com/office/powerpoint/2010/main" val="2078996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59523-E735-8616-D0AB-708BA0CCE4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E5C03C-6BEF-743D-E32E-0B0FD9F7FDAD}"/>
              </a:ext>
            </a:extLst>
          </p:cNvPr>
          <p:cNvSpPr>
            <a:spLocks noGrp="1"/>
          </p:cNvSpPr>
          <p:nvPr>
            <p:ph idx="1"/>
          </p:nvPr>
        </p:nvSpPr>
        <p:spPr/>
        <p:txBody>
          <a:bodyPr/>
          <a:lstStyle/>
          <a:p>
            <a:endParaRPr lang="en-US"/>
          </a:p>
        </p:txBody>
      </p:sp>
      <p:sp>
        <p:nvSpPr>
          <p:cNvPr id="5" name="AutoShape 4">
            <a:extLst>
              <a:ext uri="{FF2B5EF4-FFF2-40B4-BE49-F238E27FC236}">
                <a16:creationId xmlns:a16="http://schemas.microsoft.com/office/drawing/2014/main" id="{5B089D9B-ECBB-0C2A-6C26-DE81F39B62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19EAAC59-FD95-7B54-3A83-73014C1ED033}"/>
              </a:ext>
            </a:extLst>
          </p:cNvPr>
          <p:cNvPicPr>
            <a:picLocks noChangeAspect="1"/>
          </p:cNvPicPr>
          <p:nvPr/>
        </p:nvPicPr>
        <p:blipFill>
          <a:blip r:embed="rId2"/>
          <a:stretch>
            <a:fillRect/>
          </a:stretch>
        </p:blipFill>
        <p:spPr>
          <a:xfrm>
            <a:off x="5943600" y="152400"/>
            <a:ext cx="5423548" cy="6858000"/>
          </a:xfrm>
          <a:prstGeom prst="rect">
            <a:avLst/>
          </a:prstGeom>
        </p:spPr>
      </p:pic>
      <p:pic>
        <p:nvPicPr>
          <p:cNvPr id="4" name="Picture 3">
            <a:extLst>
              <a:ext uri="{FF2B5EF4-FFF2-40B4-BE49-F238E27FC236}">
                <a16:creationId xmlns:a16="http://schemas.microsoft.com/office/drawing/2014/main" id="{2935526E-CECB-D735-40C3-17FDA8E735D8}"/>
              </a:ext>
            </a:extLst>
          </p:cNvPr>
          <p:cNvPicPr>
            <a:picLocks noChangeAspect="1"/>
          </p:cNvPicPr>
          <p:nvPr/>
        </p:nvPicPr>
        <p:blipFill>
          <a:blip r:embed="rId3"/>
          <a:stretch>
            <a:fillRect/>
          </a:stretch>
        </p:blipFill>
        <p:spPr>
          <a:xfrm>
            <a:off x="361525" y="2003410"/>
            <a:ext cx="5606718" cy="2143288"/>
          </a:xfrm>
          <a:prstGeom prst="rect">
            <a:avLst/>
          </a:prstGeom>
        </p:spPr>
      </p:pic>
    </p:spTree>
    <p:extLst>
      <p:ext uri="{BB962C8B-B14F-4D97-AF65-F5344CB8AC3E}">
        <p14:creationId xmlns:p14="http://schemas.microsoft.com/office/powerpoint/2010/main" val="341330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DBAA5-6376-9000-776B-338E4F40C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05A35-B889-E439-F4B4-C082B661AB6D}"/>
              </a:ext>
            </a:extLst>
          </p:cNvPr>
          <p:cNvSpPr>
            <a:spLocks noGrp="1"/>
          </p:cNvSpPr>
          <p:nvPr>
            <p:ph type="title"/>
          </p:nvPr>
        </p:nvSpPr>
        <p:spPr/>
        <p:txBody>
          <a:bodyPr/>
          <a:lstStyle/>
          <a:p>
            <a:r>
              <a:rPr lang="en-US" dirty="0"/>
              <a:t>EICR Anatomical Adaptations: LV</a:t>
            </a:r>
          </a:p>
        </p:txBody>
      </p:sp>
      <p:sp>
        <p:nvSpPr>
          <p:cNvPr id="3" name="Content Placeholder 2">
            <a:extLst>
              <a:ext uri="{FF2B5EF4-FFF2-40B4-BE49-F238E27FC236}">
                <a16:creationId xmlns:a16="http://schemas.microsoft.com/office/drawing/2014/main" id="{DADF5E86-F9F6-9126-2671-4374DBEA4159}"/>
              </a:ext>
            </a:extLst>
          </p:cNvPr>
          <p:cNvSpPr>
            <a:spLocks noGrp="1"/>
          </p:cNvSpPr>
          <p:nvPr>
            <p:ph idx="1"/>
          </p:nvPr>
        </p:nvSpPr>
        <p:spPr>
          <a:xfrm>
            <a:off x="616687" y="1796902"/>
            <a:ext cx="10866475" cy="4401879"/>
          </a:xfrm>
        </p:spPr>
        <p:txBody>
          <a:bodyPr>
            <a:normAutofit/>
          </a:bodyPr>
          <a:lstStyle/>
          <a:p>
            <a:pPr marL="0" indent="0">
              <a:buNone/>
            </a:pPr>
            <a:r>
              <a:rPr lang="en-US" dirty="0"/>
              <a:t>things that enhance SV and thus aerobic performance</a:t>
            </a:r>
          </a:p>
          <a:p>
            <a:pPr marL="457200" indent="-457200">
              <a:buFont typeface="+mj-lt"/>
              <a:buAutoNum type="arabicPeriod"/>
            </a:pPr>
            <a:r>
              <a:rPr lang="en-US" b="1" dirty="0"/>
              <a:t>Chamber dilation</a:t>
            </a:r>
          </a:p>
          <a:p>
            <a:pPr lvl="1"/>
            <a:r>
              <a:rPr lang="en-US" dirty="0"/>
              <a:t>End-diastolic diameters often exceed normative cutoffs</a:t>
            </a:r>
          </a:p>
          <a:p>
            <a:pPr lvl="2"/>
            <a:r>
              <a:rPr lang="en-US" dirty="0"/>
              <a:t>Large cohort of Italian athletes, 45% had LV diameters &gt;55 mm, 14% were &gt; 60 mm</a:t>
            </a:r>
          </a:p>
          <a:p>
            <a:pPr lvl="3"/>
            <a:r>
              <a:rPr lang="en-US" dirty="0"/>
              <a:t>Similar results found in US athletes</a:t>
            </a:r>
          </a:p>
          <a:p>
            <a:pPr marL="514350" indent="-514350">
              <a:buFont typeface="+mj-lt"/>
              <a:buAutoNum type="arabicPeriod"/>
            </a:pPr>
            <a:r>
              <a:rPr lang="en-US" b="1" dirty="0"/>
              <a:t>Mild wall thickening</a:t>
            </a:r>
          </a:p>
          <a:p>
            <a:pPr lvl="1"/>
            <a:r>
              <a:rPr lang="en-US" dirty="0"/>
              <a:t>Common in RE athletes</a:t>
            </a:r>
          </a:p>
          <a:p>
            <a:pPr lvl="2"/>
            <a:r>
              <a:rPr lang="en-US" dirty="0"/>
              <a:t>Rarely &gt; 12-13 mm</a:t>
            </a:r>
          </a:p>
          <a:p>
            <a:pPr lvl="2"/>
            <a:r>
              <a:rPr lang="en-US" dirty="0"/>
              <a:t>13-15 mm = gray zone, should evaluate to exclude HCM, disease, or other pathology</a:t>
            </a:r>
          </a:p>
          <a:p>
            <a:pPr lvl="3"/>
            <a:r>
              <a:rPr lang="en-US" dirty="0"/>
              <a:t>Asymmetrical hypertrophy, fibrosis, poor contractile reserve, abnormal diastolic function, etc.</a:t>
            </a:r>
          </a:p>
          <a:p>
            <a:pPr lvl="3"/>
            <a:r>
              <a:rPr lang="en-US" dirty="0"/>
              <a:t>May need to try detraining protocol to establish causality</a:t>
            </a:r>
          </a:p>
        </p:txBody>
      </p:sp>
      <p:sp>
        <p:nvSpPr>
          <p:cNvPr id="6" name="TextBox 5">
            <a:extLst>
              <a:ext uri="{FF2B5EF4-FFF2-40B4-BE49-F238E27FC236}">
                <a16:creationId xmlns:a16="http://schemas.microsoft.com/office/drawing/2014/main" id="{2D60FB06-AFAE-3C24-3D81-ED7224A1CA6E}"/>
              </a:ext>
            </a:extLst>
          </p:cNvPr>
          <p:cNvSpPr txBox="1"/>
          <p:nvPr/>
        </p:nvSpPr>
        <p:spPr>
          <a:xfrm>
            <a:off x="773518" y="6120329"/>
            <a:ext cx="10709643" cy="523220"/>
          </a:xfrm>
          <a:prstGeom prst="rect">
            <a:avLst/>
          </a:prstGeom>
          <a:noFill/>
        </p:spPr>
        <p:txBody>
          <a:bodyPr wrap="square">
            <a:spAutoFit/>
          </a:bodyPr>
          <a:lstStyle/>
          <a:p>
            <a:pPr lvl="1" algn="ctr"/>
            <a:r>
              <a:rPr lang="en-US" sz="2800" dirty="0">
                <a:solidFill>
                  <a:srgbClr val="FF0000"/>
                </a:solidFill>
              </a:rPr>
              <a:t>Thus, LV size alone can’t differentiate EICR from cardiomyopathy</a:t>
            </a:r>
          </a:p>
        </p:txBody>
      </p:sp>
    </p:spTree>
    <p:extLst>
      <p:ext uri="{BB962C8B-B14F-4D97-AF65-F5344CB8AC3E}">
        <p14:creationId xmlns:p14="http://schemas.microsoft.com/office/powerpoint/2010/main" val="2631890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061A-3038-DD25-CCF2-A470B17C8027}"/>
              </a:ext>
            </a:extLst>
          </p:cNvPr>
          <p:cNvSpPr>
            <a:spLocks noGrp="1"/>
          </p:cNvSpPr>
          <p:nvPr>
            <p:ph type="title"/>
          </p:nvPr>
        </p:nvSpPr>
        <p:spPr/>
        <p:txBody>
          <a:bodyPr/>
          <a:lstStyle/>
          <a:p>
            <a:r>
              <a:rPr lang="en-US" dirty="0"/>
              <a:t>Specific Exercise Types = Specific EICR</a:t>
            </a:r>
          </a:p>
        </p:txBody>
      </p:sp>
      <p:sp>
        <p:nvSpPr>
          <p:cNvPr id="3" name="Content Placeholder 2">
            <a:extLst>
              <a:ext uri="{FF2B5EF4-FFF2-40B4-BE49-F238E27FC236}">
                <a16:creationId xmlns:a16="http://schemas.microsoft.com/office/drawing/2014/main" id="{3CADD615-D8AA-628F-B7BB-318FED62EFBB}"/>
              </a:ext>
            </a:extLst>
          </p:cNvPr>
          <p:cNvSpPr>
            <a:spLocks noGrp="1"/>
          </p:cNvSpPr>
          <p:nvPr>
            <p:ph idx="1"/>
          </p:nvPr>
        </p:nvSpPr>
        <p:spPr>
          <a:xfrm>
            <a:off x="563526" y="1690688"/>
            <a:ext cx="11089758" cy="4802187"/>
          </a:xfrm>
        </p:spPr>
        <p:txBody>
          <a:bodyPr>
            <a:normAutofit lnSpcReduction="10000"/>
          </a:bodyPr>
          <a:lstStyle/>
          <a:p>
            <a:r>
              <a:rPr lang="en-US" sz="3200" dirty="0"/>
              <a:t>“concentric” remodeling = high BP (lower chamber size)</a:t>
            </a:r>
          </a:p>
          <a:p>
            <a:r>
              <a:rPr lang="en-US" sz="3200" dirty="0"/>
              <a:t>“eccentric” = proportional increase in Vent size</a:t>
            </a:r>
          </a:p>
          <a:p>
            <a:r>
              <a:rPr lang="en-US" sz="3200" dirty="0"/>
              <a:t>Isotonic exercise (distance running, cycling, swimming, etc.):</a:t>
            </a:r>
          </a:p>
          <a:p>
            <a:pPr lvl="1"/>
            <a:r>
              <a:rPr lang="en-US" sz="2800" dirty="0"/>
              <a:t>sustained volume/Q challenge w/ normal or low peripheral resistance = balanced dilation of all 4 cardiac chambers</a:t>
            </a:r>
          </a:p>
          <a:p>
            <a:pPr lvl="2"/>
            <a:r>
              <a:rPr lang="en-US" sz="2400" b="1" dirty="0"/>
              <a:t>Rowers</a:t>
            </a:r>
            <a:r>
              <a:rPr lang="en-US" sz="2400" dirty="0"/>
              <a:t>: tend to develop eccentric LV hypertrophy due to more pressure stress</a:t>
            </a:r>
          </a:p>
          <a:p>
            <a:pPr lvl="2"/>
            <a:r>
              <a:rPr lang="en-US" sz="2400" b="1" dirty="0"/>
              <a:t>Distance runners</a:t>
            </a:r>
            <a:r>
              <a:rPr lang="en-US" sz="2400" dirty="0"/>
              <a:t>: eccentric LV hyper w/ normal LV mass</a:t>
            </a:r>
          </a:p>
          <a:p>
            <a:r>
              <a:rPr lang="en-US" sz="3200" dirty="0"/>
              <a:t>Isometric RE (lifting, wrestling, etc.)</a:t>
            </a:r>
          </a:p>
          <a:p>
            <a:pPr lvl="1"/>
            <a:r>
              <a:rPr lang="en-US" sz="2800" dirty="0"/>
              <a:t>Increased peripheral vascular resistance and modest elevations in Q</a:t>
            </a:r>
          </a:p>
          <a:p>
            <a:pPr lvl="2"/>
            <a:r>
              <a:rPr lang="en-US" sz="2400" dirty="0"/>
              <a:t>This combines to cause pressure overload = </a:t>
            </a:r>
            <a:r>
              <a:rPr lang="en-US" sz="2400" b="1" dirty="0"/>
              <a:t>mild LV wall thickening w/o chamber dilation</a:t>
            </a:r>
          </a:p>
        </p:txBody>
      </p:sp>
    </p:spTree>
    <p:extLst>
      <p:ext uri="{BB962C8B-B14F-4D97-AF65-F5344CB8AC3E}">
        <p14:creationId xmlns:p14="http://schemas.microsoft.com/office/powerpoint/2010/main" val="2780428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A135-0944-7DC9-34C6-7DB7A4ED0EED}"/>
              </a:ext>
            </a:extLst>
          </p:cNvPr>
          <p:cNvSpPr>
            <a:spLocks noGrp="1"/>
          </p:cNvSpPr>
          <p:nvPr>
            <p:ph type="title"/>
          </p:nvPr>
        </p:nvSpPr>
        <p:spPr/>
        <p:txBody>
          <a:bodyPr/>
          <a:lstStyle/>
          <a:p>
            <a:r>
              <a:rPr lang="en-US" dirty="0"/>
              <a:t>Determinants of EICR: How Much It Happens</a:t>
            </a:r>
          </a:p>
        </p:txBody>
      </p:sp>
      <p:sp>
        <p:nvSpPr>
          <p:cNvPr id="3" name="Content Placeholder 2">
            <a:extLst>
              <a:ext uri="{FF2B5EF4-FFF2-40B4-BE49-F238E27FC236}">
                <a16:creationId xmlns:a16="http://schemas.microsoft.com/office/drawing/2014/main" id="{F8FE2990-3AB5-5144-6CAD-334D6C84FD65}"/>
              </a:ext>
            </a:extLst>
          </p:cNvPr>
          <p:cNvSpPr>
            <a:spLocks noGrp="1"/>
          </p:cNvSpPr>
          <p:nvPr>
            <p:ph idx="1"/>
          </p:nvPr>
        </p:nvSpPr>
        <p:spPr>
          <a:xfrm>
            <a:off x="540248" y="1537949"/>
            <a:ext cx="10813551" cy="4873484"/>
          </a:xfrm>
        </p:spPr>
        <p:txBody>
          <a:bodyPr>
            <a:normAutofit fontScale="92500" lnSpcReduction="10000"/>
          </a:bodyPr>
          <a:lstStyle/>
          <a:p>
            <a:pPr marL="514350" indent="-514350">
              <a:buFont typeface="+mj-lt"/>
              <a:buAutoNum type="arabicPeriod"/>
            </a:pPr>
            <a:r>
              <a:rPr lang="en-US" b="1" dirty="0"/>
              <a:t>Sex</a:t>
            </a:r>
            <a:r>
              <a:rPr lang="en-US" dirty="0"/>
              <a:t>: Females athletes show less EICR</a:t>
            </a:r>
          </a:p>
          <a:p>
            <a:pPr lvl="1"/>
            <a:r>
              <a:rPr lang="en-US" dirty="0"/>
              <a:t>Study: 600 elite female athletes = LV end-diastolic cavity dimensions and wall thickness were sig greater than sed controls but smaller compared to male athletes (even after adjusting for body size). </a:t>
            </a:r>
          </a:p>
          <a:p>
            <a:pPr marL="514350" indent="-514350">
              <a:buFont typeface="+mj-lt"/>
              <a:buAutoNum type="arabicPeriod"/>
            </a:pPr>
            <a:r>
              <a:rPr lang="en-US" b="1" dirty="0"/>
              <a:t>Ancestry/Genetics</a:t>
            </a:r>
            <a:r>
              <a:rPr lang="en-US" dirty="0"/>
              <a:t>: Africans athletes show more LV wall thickness than European, w/ some individuals exceeding HCM thresholds</a:t>
            </a:r>
          </a:p>
          <a:p>
            <a:pPr lvl="1"/>
            <a:r>
              <a:rPr lang="en-US" dirty="0"/>
              <a:t>Note: MOST research is simply “white” vs. “black” which is bad…</a:t>
            </a:r>
          </a:p>
          <a:p>
            <a:pPr lvl="1"/>
            <a:r>
              <a:rPr lang="en-US" dirty="0"/>
              <a:t>Some emerging evidence of genetics poly’s explaining more vs. less EICR, but nothing really to stand on yet</a:t>
            </a:r>
          </a:p>
          <a:p>
            <a:pPr marL="514350" indent="-514350">
              <a:buFont typeface="+mj-lt"/>
              <a:buAutoNum type="arabicPeriod"/>
            </a:pPr>
            <a:r>
              <a:rPr lang="en-US" b="1" dirty="0"/>
              <a:t>Training Exposure: </a:t>
            </a:r>
            <a:r>
              <a:rPr lang="en-US" dirty="0"/>
              <a:t>Duration, Type, Intensity</a:t>
            </a:r>
          </a:p>
          <a:p>
            <a:pPr lvl="1"/>
            <a:r>
              <a:rPr lang="en-US" dirty="0"/>
              <a:t>Initial remodeling is concentric, then eccentric w/ sustained exposure</a:t>
            </a:r>
          </a:p>
          <a:p>
            <a:pPr lvl="1"/>
            <a:r>
              <a:rPr lang="en-US" dirty="0"/>
              <a:t>Min threshold appears ~4-8 </a:t>
            </a:r>
            <a:r>
              <a:rPr lang="en-US" dirty="0" err="1"/>
              <a:t>hr</a:t>
            </a:r>
            <a:r>
              <a:rPr lang="en-US" dirty="0"/>
              <a:t> of intense training/</a:t>
            </a:r>
            <a:r>
              <a:rPr lang="en-US" dirty="0" err="1"/>
              <a:t>wk</a:t>
            </a:r>
            <a:r>
              <a:rPr lang="en-US" dirty="0"/>
              <a:t> in young athletes (remember, we’re not talking about function here, it’s structural remodeling)</a:t>
            </a:r>
          </a:p>
          <a:p>
            <a:pPr lvl="2"/>
            <a:r>
              <a:rPr lang="en-US" dirty="0"/>
              <a:t>Number is &gt;5 </a:t>
            </a:r>
            <a:r>
              <a:rPr lang="en-US" dirty="0" err="1"/>
              <a:t>hr</a:t>
            </a:r>
            <a:r>
              <a:rPr lang="en-US" dirty="0"/>
              <a:t>/</a:t>
            </a:r>
            <a:r>
              <a:rPr lang="en-US" dirty="0" err="1"/>
              <a:t>wk</a:t>
            </a:r>
            <a:r>
              <a:rPr lang="en-US" dirty="0"/>
              <a:t> in older adults</a:t>
            </a:r>
          </a:p>
          <a:p>
            <a:endParaRPr lang="en-US" dirty="0"/>
          </a:p>
        </p:txBody>
      </p:sp>
    </p:spTree>
    <p:extLst>
      <p:ext uri="{BB962C8B-B14F-4D97-AF65-F5344CB8AC3E}">
        <p14:creationId xmlns:p14="http://schemas.microsoft.com/office/powerpoint/2010/main" val="2424679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338C6-E0CA-4B79-59C9-D4BD5B4FB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BA698-B384-A048-0D57-364180DABDC5}"/>
              </a:ext>
            </a:extLst>
          </p:cNvPr>
          <p:cNvSpPr>
            <a:spLocks noGrp="1"/>
          </p:cNvSpPr>
          <p:nvPr>
            <p:ph type="title"/>
          </p:nvPr>
        </p:nvSpPr>
        <p:spPr/>
        <p:txBody>
          <a:bodyPr/>
          <a:lstStyle/>
          <a:p>
            <a:r>
              <a:rPr lang="en-US" dirty="0"/>
              <a:t>EICR Anatomical Adaptations: RV</a:t>
            </a:r>
          </a:p>
        </p:txBody>
      </p:sp>
      <p:sp>
        <p:nvSpPr>
          <p:cNvPr id="3" name="Content Placeholder 2">
            <a:extLst>
              <a:ext uri="{FF2B5EF4-FFF2-40B4-BE49-F238E27FC236}">
                <a16:creationId xmlns:a16="http://schemas.microsoft.com/office/drawing/2014/main" id="{F4272BDB-6349-58DE-FB55-27216B14669B}"/>
              </a:ext>
            </a:extLst>
          </p:cNvPr>
          <p:cNvSpPr>
            <a:spLocks noGrp="1"/>
          </p:cNvSpPr>
          <p:nvPr>
            <p:ph idx="1"/>
          </p:nvPr>
        </p:nvSpPr>
        <p:spPr>
          <a:xfrm>
            <a:off x="478465" y="1796902"/>
            <a:ext cx="11206716" cy="4412511"/>
          </a:xfrm>
        </p:spPr>
        <p:txBody>
          <a:bodyPr>
            <a:normAutofit/>
          </a:bodyPr>
          <a:lstStyle/>
          <a:p>
            <a:pPr marL="0" indent="0">
              <a:buNone/>
            </a:pPr>
            <a:r>
              <a:rPr lang="en-US" dirty="0"/>
              <a:t>Typically gets eccentric remodeling-mild/moderate dilation w/o hypertrophy </a:t>
            </a:r>
          </a:p>
          <a:p>
            <a:pPr marL="457200" indent="-457200">
              <a:buFont typeface="+mj-lt"/>
              <a:buAutoNum type="arabicPeriod"/>
            </a:pPr>
            <a:r>
              <a:rPr lang="en-US" dirty="0"/>
              <a:t>RV enlargement is common/expected in endurance athletes </a:t>
            </a:r>
          </a:p>
          <a:p>
            <a:pPr lvl="1"/>
            <a:r>
              <a:rPr lang="en-US" dirty="0"/>
              <a:t>Just like LV, mild drops in RV systolic </a:t>
            </a:r>
            <a:r>
              <a:rPr lang="en-US" dirty="0" err="1"/>
              <a:t>fnct</a:t>
            </a:r>
            <a:r>
              <a:rPr lang="en-US" dirty="0"/>
              <a:t> at rest are common, but should happening w/ preserved or better contractile reserve </a:t>
            </a:r>
          </a:p>
          <a:p>
            <a:r>
              <a:rPr lang="en-US" dirty="0"/>
              <a:t>Limited normative data = no consensus on thresholds</a:t>
            </a:r>
          </a:p>
          <a:p>
            <a:r>
              <a:rPr lang="en-US" dirty="0"/>
              <a:t>RE = not well known </a:t>
            </a:r>
          </a:p>
          <a:p>
            <a:pPr lvl="1"/>
            <a:r>
              <a:rPr lang="en-US" dirty="0"/>
              <a:t>Some data suggest little changes, supporting idea that EICR in RV is driven by sustained volume rather than pressure (hence no change for RE athletes)</a:t>
            </a:r>
          </a:p>
        </p:txBody>
      </p:sp>
    </p:spTree>
    <p:extLst>
      <p:ext uri="{BB962C8B-B14F-4D97-AF65-F5344CB8AC3E}">
        <p14:creationId xmlns:p14="http://schemas.microsoft.com/office/powerpoint/2010/main" val="940815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1433-4361-216A-F4F6-52AF32E04B25}"/>
              </a:ext>
            </a:extLst>
          </p:cNvPr>
          <p:cNvSpPr>
            <a:spLocks noGrp="1"/>
          </p:cNvSpPr>
          <p:nvPr>
            <p:ph type="title"/>
          </p:nvPr>
        </p:nvSpPr>
        <p:spPr/>
        <p:txBody>
          <a:bodyPr/>
          <a:lstStyle/>
          <a:p>
            <a:r>
              <a:rPr lang="en-US" dirty="0"/>
              <a:t>EICR Anatomical Adaptations: Atrial</a:t>
            </a:r>
          </a:p>
        </p:txBody>
      </p:sp>
      <p:sp>
        <p:nvSpPr>
          <p:cNvPr id="3" name="Content Placeholder 2">
            <a:extLst>
              <a:ext uri="{FF2B5EF4-FFF2-40B4-BE49-F238E27FC236}">
                <a16:creationId xmlns:a16="http://schemas.microsoft.com/office/drawing/2014/main" id="{8D9D5981-71AD-2005-0C08-55DDE970865E}"/>
              </a:ext>
            </a:extLst>
          </p:cNvPr>
          <p:cNvSpPr>
            <a:spLocks noGrp="1"/>
          </p:cNvSpPr>
          <p:nvPr>
            <p:ph idx="1"/>
          </p:nvPr>
        </p:nvSpPr>
        <p:spPr/>
        <p:txBody>
          <a:bodyPr>
            <a:normAutofit/>
          </a:bodyPr>
          <a:lstStyle/>
          <a:p>
            <a:r>
              <a:rPr lang="en-US" sz="3600" dirty="0"/>
              <a:t>Well established; AE have larger left atrial (LA)</a:t>
            </a:r>
          </a:p>
          <a:p>
            <a:pPr lvl="1"/>
            <a:r>
              <a:rPr lang="en-US" sz="3200" dirty="0"/>
              <a:t>Study: 600 athletes, LA volume much bigger than normal</a:t>
            </a:r>
          </a:p>
          <a:p>
            <a:pPr lvl="1"/>
            <a:r>
              <a:rPr lang="en-US" sz="3200" dirty="0"/>
              <a:t>Meta </a:t>
            </a:r>
            <a:r>
              <a:rPr lang="en-US" sz="3200" dirty="0" err="1"/>
              <a:t>analy</a:t>
            </a:r>
            <a:r>
              <a:rPr lang="en-US" sz="3200" dirty="0"/>
              <a:t>: 7,000 athlete vs. 1000 controls: </a:t>
            </a:r>
          </a:p>
          <a:p>
            <a:pPr lvl="2"/>
            <a:r>
              <a:rPr lang="en-US" sz="2800" dirty="0"/>
              <a:t>AE: 4.6 mm larger</a:t>
            </a:r>
          </a:p>
          <a:p>
            <a:pPr lvl="2"/>
            <a:r>
              <a:rPr lang="en-US" sz="2800" dirty="0"/>
              <a:t>AE+RE: 3.5 mm larger</a:t>
            </a:r>
          </a:p>
          <a:p>
            <a:pPr lvl="2"/>
            <a:r>
              <a:rPr lang="en-US" sz="2800" dirty="0"/>
              <a:t>RE: 2.9 mm larger</a:t>
            </a:r>
          </a:p>
          <a:p>
            <a:r>
              <a:rPr lang="en-US" sz="3600" dirty="0"/>
              <a:t>RA also well documented, similar conclusion as LA</a:t>
            </a:r>
          </a:p>
          <a:p>
            <a:endParaRPr lang="en-US" sz="3600" dirty="0"/>
          </a:p>
          <a:p>
            <a:pPr lvl="1"/>
            <a:endParaRPr lang="en-US" sz="3200" dirty="0"/>
          </a:p>
          <a:p>
            <a:pPr lvl="2"/>
            <a:endParaRPr lang="en-US" sz="2800" dirty="0"/>
          </a:p>
        </p:txBody>
      </p:sp>
    </p:spTree>
    <p:extLst>
      <p:ext uri="{BB962C8B-B14F-4D97-AF65-F5344CB8AC3E}">
        <p14:creationId xmlns:p14="http://schemas.microsoft.com/office/powerpoint/2010/main" val="2480399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CC6BF-3BCA-70CC-B252-1D6E0B834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D77AF-D496-C297-76E5-A3A3914377A3}"/>
              </a:ext>
            </a:extLst>
          </p:cNvPr>
          <p:cNvSpPr>
            <a:spLocks noGrp="1"/>
          </p:cNvSpPr>
          <p:nvPr>
            <p:ph type="title"/>
          </p:nvPr>
        </p:nvSpPr>
        <p:spPr/>
        <p:txBody>
          <a:bodyPr/>
          <a:lstStyle/>
          <a:p>
            <a:r>
              <a:rPr lang="en-US" dirty="0"/>
              <a:t>EICR Anatomical Adaptations: Ejection Frac</a:t>
            </a:r>
          </a:p>
        </p:txBody>
      </p:sp>
      <p:sp>
        <p:nvSpPr>
          <p:cNvPr id="3" name="Content Placeholder 2">
            <a:extLst>
              <a:ext uri="{FF2B5EF4-FFF2-40B4-BE49-F238E27FC236}">
                <a16:creationId xmlns:a16="http://schemas.microsoft.com/office/drawing/2014/main" id="{A61FB79E-9E64-4B6C-642B-0E012FC43608}"/>
              </a:ext>
            </a:extLst>
          </p:cNvPr>
          <p:cNvSpPr>
            <a:spLocks noGrp="1"/>
          </p:cNvSpPr>
          <p:nvPr>
            <p:ph idx="1"/>
          </p:nvPr>
        </p:nvSpPr>
        <p:spPr>
          <a:xfrm>
            <a:off x="489098" y="1690688"/>
            <a:ext cx="11206716" cy="4802187"/>
          </a:xfrm>
        </p:spPr>
        <p:txBody>
          <a:bodyPr>
            <a:normAutofit lnSpcReduction="10000"/>
          </a:bodyPr>
          <a:lstStyle/>
          <a:p>
            <a:r>
              <a:rPr lang="en-US" sz="3200" dirty="0"/>
              <a:t>90% of AE will have same or greater EJ, but 10% will have lower (EF&lt;50%)</a:t>
            </a:r>
          </a:p>
          <a:p>
            <a:pPr lvl="1"/>
            <a:r>
              <a:rPr lang="en-US" sz="2800" dirty="0"/>
              <a:t>They usually still have excellent exercise capacity and contractility</a:t>
            </a:r>
          </a:p>
          <a:p>
            <a:pPr lvl="2"/>
            <a:r>
              <a:rPr lang="en-US" sz="2400" dirty="0"/>
              <a:t>suggesting low EF in this context is either a) irrelevant or b) sign of early cardiomyopathy</a:t>
            </a:r>
          </a:p>
          <a:p>
            <a:r>
              <a:rPr lang="en-US" sz="3200" dirty="0"/>
              <a:t>Some data suggest this is genetically driven</a:t>
            </a:r>
          </a:p>
          <a:p>
            <a:pPr lvl="1"/>
            <a:r>
              <a:rPr lang="en-US" sz="2800" dirty="0"/>
              <a:t>Higher PGS for LV end-sys volume index, consistent w/ genetic predisposition towards more chamber dimensions and lower EF</a:t>
            </a:r>
          </a:p>
          <a:p>
            <a:pPr lvl="1"/>
            <a:r>
              <a:rPr lang="en-US" sz="2800" dirty="0"/>
              <a:t>Ie. intense training may unmask subclinical genetic variants = extreme </a:t>
            </a:r>
            <a:r>
              <a:rPr lang="en-US" sz="2800" dirty="0" err="1"/>
              <a:t>phentophy</a:t>
            </a:r>
            <a:r>
              <a:rPr lang="en-US" sz="2800" dirty="0"/>
              <a:t> for EICR</a:t>
            </a:r>
          </a:p>
          <a:p>
            <a:pPr lvl="1"/>
            <a:r>
              <a:rPr lang="en-US" sz="2800" dirty="0"/>
              <a:t>Too early to know here though, so hold horses</a:t>
            </a:r>
          </a:p>
          <a:p>
            <a:endParaRPr lang="en-US" sz="3200" dirty="0"/>
          </a:p>
          <a:p>
            <a:pPr lvl="1"/>
            <a:endParaRPr lang="en-US" sz="2800" dirty="0"/>
          </a:p>
          <a:p>
            <a:pPr lvl="2"/>
            <a:endParaRPr lang="en-US" sz="2400" dirty="0"/>
          </a:p>
        </p:txBody>
      </p:sp>
    </p:spTree>
    <p:extLst>
      <p:ext uri="{BB962C8B-B14F-4D97-AF65-F5344CB8AC3E}">
        <p14:creationId xmlns:p14="http://schemas.microsoft.com/office/powerpoint/2010/main" val="2845055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1524000" y="1122362"/>
            <a:ext cx="9144000" cy="3906837"/>
          </a:xfrm>
        </p:spPr>
        <p:txBody>
          <a:bodyPr>
            <a:normAutofit/>
          </a:bodyPr>
          <a:lstStyle/>
          <a:p>
            <a:r>
              <a:rPr lang="en-US" sz="13800" dirty="0"/>
              <a:t>What Is AH?</a:t>
            </a:r>
          </a:p>
        </p:txBody>
      </p:sp>
    </p:spTree>
    <p:extLst>
      <p:ext uri="{BB962C8B-B14F-4D97-AF65-F5344CB8AC3E}">
        <p14:creationId xmlns:p14="http://schemas.microsoft.com/office/powerpoint/2010/main" val="3425874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21C5-E60D-E7AB-FD61-68E96EB53470}"/>
              </a:ext>
            </a:extLst>
          </p:cNvPr>
          <p:cNvSpPr>
            <a:spLocks noGrp="1"/>
          </p:cNvSpPr>
          <p:nvPr>
            <p:ph type="title"/>
          </p:nvPr>
        </p:nvSpPr>
        <p:spPr/>
        <p:txBody>
          <a:bodyPr/>
          <a:lstStyle/>
          <a:p>
            <a:r>
              <a:rPr lang="en-US" b="1" dirty="0" err="1"/>
              <a:t>ProHeart</a:t>
            </a:r>
            <a:r>
              <a:rPr lang="en-US" b="1" dirty="0"/>
              <a:t> Studies:</a:t>
            </a:r>
          </a:p>
        </p:txBody>
      </p:sp>
      <p:sp>
        <p:nvSpPr>
          <p:cNvPr id="3" name="Content Placeholder 2">
            <a:extLst>
              <a:ext uri="{FF2B5EF4-FFF2-40B4-BE49-F238E27FC236}">
                <a16:creationId xmlns:a16="http://schemas.microsoft.com/office/drawing/2014/main" id="{4A553A18-E2C8-4553-DDDD-5107A3CE5F15}"/>
              </a:ext>
            </a:extLst>
          </p:cNvPr>
          <p:cNvSpPr>
            <a:spLocks noGrp="1"/>
          </p:cNvSpPr>
          <p:nvPr>
            <p:ph idx="1"/>
          </p:nvPr>
        </p:nvSpPr>
        <p:spPr/>
        <p:txBody>
          <a:bodyPr/>
          <a:lstStyle/>
          <a:p>
            <a:r>
              <a:rPr lang="en-US" dirty="0"/>
              <a:t>Elite endurance athletes enrolled in the </a:t>
            </a:r>
            <a:r>
              <a:rPr lang="en-US" dirty="0" err="1"/>
              <a:t>Pro@Heart</a:t>
            </a:r>
            <a:r>
              <a:rPr lang="en-US" dirty="0"/>
              <a:t> (Prospective Athletic Heart) and </a:t>
            </a:r>
            <a:r>
              <a:rPr lang="en-US" dirty="0" err="1"/>
              <a:t>ProAFHeart</a:t>
            </a:r>
            <a:r>
              <a:rPr lang="en-US" dirty="0"/>
              <a:t> studies</a:t>
            </a:r>
            <a:r>
              <a:rPr lang="en-US" baseline="30000" dirty="0">
                <a:hlinkClick r:id="rId2"/>
              </a:rPr>
              <a:t>6</a:t>
            </a:r>
            <a:r>
              <a:rPr lang="en-US" dirty="0"/>
              <a:t> </a:t>
            </a:r>
          </a:p>
          <a:p>
            <a:r>
              <a:rPr lang="en-US" dirty="0"/>
              <a:t>Subjects</a:t>
            </a:r>
          </a:p>
          <a:p>
            <a:pPr lvl="1"/>
            <a:r>
              <a:rPr lang="en-US" dirty="0"/>
              <a:t>281, 19 yr, mostly male, national/international level in AE sports, VO2  = 63, exercises 15-6 </a:t>
            </a:r>
            <a:r>
              <a:rPr lang="en-US" dirty="0" err="1"/>
              <a:t>hr</a:t>
            </a:r>
            <a:r>
              <a:rPr lang="en-US" dirty="0"/>
              <a:t>/</a:t>
            </a:r>
            <a:r>
              <a:rPr lang="en-US" dirty="0" err="1"/>
              <a:t>wk</a:t>
            </a:r>
            <a:endParaRPr lang="en-US" dirty="0"/>
          </a:p>
          <a:p>
            <a:pPr lvl="2"/>
            <a:r>
              <a:rPr lang="en-US" dirty="0"/>
              <a:t>44 (16%) had reduced EF of either LV or RV</a:t>
            </a:r>
          </a:p>
          <a:p>
            <a:pPr lvl="2"/>
            <a:r>
              <a:rPr lang="en-US" dirty="0"/>
              <a:t>12 (4%) had reduced LVEF (&lt;50%)</a:t>
            </a:r>
          </a:p>
          <a:p>
            <a:pPr lvl="2"/>
            <a:r>
              <a:rPr lang="en-US" dirty="0"/>
              <a:t>14 (5%) had reduced RV EF (&lt;45%)</a:t>
            </a:r>
          </a:p>
          <a:p>
            <a:pPr lvl="2"/>
            <a:r>
              <a:rPr lang="en-US" dirty="0"/>
              <a:t>18 (6%) had reduced biventricular EF</a:t>
            </a:r>
          </a:p>
          <a:p>
            <a:r>
              <a:rPr lang="en-US" dirty="0"/>
              <a:t>Findings:</a:t>
            </a:r>
          </a:p>
          <a:p>
            <a:pPr lvl="1"/>
            <a:r>
              <a:rPr lang="en-US" dirty="0"/>
              <a:t>10% had low LVEF</a:t>
            </a:r>
          </a:p>
        </p:txBody>
      </p:sp>
    </p:spTree>
    <p:extLst>
      <p:ext uri="{BB962C8B-B14F-4D97-AF65-F5344CB8AC3E}">
        <p14:creationId xmlns:p14="http://schemas.microsoft.com/office/powerpoint/2010/main" val="3512959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309E-CA4D-0FA7-A41B-A8464068B7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60FE62-D6B5-FD73-9876-906063C56C3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A84920F-0325-E1D3-CBA2-F639DE9B3191}"/>
              </a:ext>
            </a:extLst>
          </p:cNvPr>
          <p:cNvPicPr>
            <a:picLocks noChangeAspect="1"/>
          </p:cNvPicPr>
          <p:nvPr/>
        </p:nvPicPr>
        <p:blipFill>
          <a:blip r:embed="rId2"/>
          <a:stretch>
            <a:fillRect/>
          </a:stretch>
        </p:blipFill>
        <p:spPr>
          <a:xfrm>
            <a:off x="957210" y="0"/>
            <a:ext cx="10277579" cy="6858000"/>
          </a:xfrm>
          <a:prstGeom prst="rect">
            <a:avLst/>
          </a:prstGeom>
        </p:spPr>
      </p:pic>
    </p:spTree>
    <p:extLst>
      <p:ext uri="{BB962C8B-B14F-4D97-AF65-F5344CB8AC3E}">
        <p14:creationId xmlns:p14="http://schemas.microsoft.com/office/powerpoint/2010/main" val="2047061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3DE5-9B2F-9819-CDBB-42A5DF78B7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AC16C4-634E-BE2C-7B52-8E5484BDC66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4FB06F0-0384-DDDE-DA92-F82B07A7606C}"/>
              </a:ext>
            </a:extLst>
          </p:cNvPr>
          <p:cNvPicPr>
            <a:picLocks noChangeAspect="1"/>
          </p:cNvPicPr>
          <p:nvPr/>
        </p:nvPicPr>
        <p:blipFill>
          <a:blip r:embed="rId2"/>
          <a:stretch>
            <a:fillRect/>
          </a:stretch>
        </p:blipFill>
        <p:spPr>
          <a:xfrm>
            <a:off x="0" y="140975"/>
            <a:ext cx="6552352" cy="6576050"/>
          </a:xfrm>
          <a:prstGeom prst="rect">
            <a:avLst/>
          </a:prstGeom>
        </p:spPr>
      </p:pic>
      <p:pic>
        <p:nvPicPr>
          <p:cNvPr id="7" name="Picture 6">
            <a:extLst>
              <a:ext uri="{FF2B5EF4-FFF2-40B4-BE49-F238E27FC236}">
                <a16:creationId xmlns:a16="http://schemas.microsoft.com/office/drawing/2014/main" id="{56A748B3-FAFA-8B9B-DECE-AACB9C32C449}"/>
              </a:ext>
            </a:extLst>
          </p:cNvPr>
          <p:cNvPicPr>
            <a:picLocks noChangeAspect="1"/>
          </p:cNvPicPr>
          <p:nvPr/>
        </p:nvPicPr>
        <p:blipFill>
          <a:blip r:embed="rId3"/>
          <a:stretch>
            <a:fillRect/>
          </a:stretch>
        </p:blipFill>
        <p:spPr>
          <a:xfrm>
            <a:off x="6390586" y="71919"/>
            <a:ext cx="5616419" cy="6858000"/>
          </a:xfrm>
          <a:prstGeom prst="rect">
            <a:avLst/>
          </a:prstGeom>
        </p:spPr>
      </p:pic>
    </p:spTree>
    <p:extLst>
      <p:ext uri="{BB962C8B-B14F-4D97-AF65-F5344CB8AC3E}">
        <p14:creationId xmlns:p14="http://schemas.microsoft.com/office/powerpoint/2010/main" val="843929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844550" y="304800"/>
            <a:ext cx="10680700" cy="6280150"/>
          </a:xfrm>
        </p:spPr>
        <p:txBody>
          <a:bodyPr>
            <a:normAutofit/>
          </a:bodyPr>
          <a:lstStyle/>
          <a:p>
            <a:r>
              <a:rPr lang="en-US" sz="13800" dirty="0"/>
              <a:t>When It Goes Bad</a:t>
            </a:r>
          </a:p>
        </p:txBody>
      </p:sp>
    </p:spTree>
    <p:extLst>
      <p:ext uri="{BB962C8B-B14F-4D97-AF65-F5344CB8AC3E}">
        <p14:creationId xmlns:p14="http://schemas.microsoft.com/office/powerpoint/2010/main" val="2309397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19D620-796E-954D-06CA-1C8282826A4B}"/>
              </a:ext>
            </a:extLst>
          </p:cNvPr>
          <p:cNvSpPr>
            <a:spLocks noGrp="1"/>
          </p:cNvSpPr>
          <p:nvPr>
            <p:ph idx="1"/>
          </p:nvPr>
        </p:nvSpPr>
        <p:spPr>
          <a:xfrm>
            <a:off x="786809" y="563526"/>
            <a:ext cx="10566991" cy="5613437"/>
          </a:xfrm>
        </p:spPr>
        <p:txBody>
          <a:bodyPr>
            <a:normAutofit/>
          </a:bodyPr>
          <a:lstStyle/>
          <a:p>
            <a:r>
              <a:rPr lang="en-US" sz="4000" dirty="0"/>
              <a:t>The act (exercise) = almost always good</a:t>
            </a:r>
          </a:p>
          <a:p>
            <a:endParaRPr lang="en-US" sz="4000" dirty="0"/>
          </a:p>
          <a:p>
            <a:r>
              <a:rPr lang="en-US" sz="4000" dirty="0"/>
              <a:t>Taken to extreme, might = maladaptation</a:t>
            </a:r>
          </a:p>
          <a:p>
            <a:pPr marL="914400" lvl="1" indent="-457200">
              <a:buFont typeface="+mj-lt"/>
              <a:buAutoNum type="arabicPeriod"/>
            </a:pPr>
            <a:r>
              <a:rPr lang="en-US" sz="3600" b="1" dirty="0"/>
              <a:t>Arrhythmia risk: </a:t>
            </a:r>
          </a:p>
          <a:p>
            <a:pPr marL="914400" lvl="1" indent="-457200">
              <a:buFont typeface="+mj-lt"/>
              <a:buAutoNum type="arabicPeriod"/>
            </a:pPr>
            <a:r>
              <a:rPr lang="en-US" sz="3600" b="1" dirty="0"/>
              <a:t>Coronary artery calcification</a:t>
            </a:r>
          </a:p>
          <a:p>
            <a:pPr marL="914400" lvl="1" indent="-457200">
              <a:buFont typeface="+mj-lt"/>
              <a:buAutoNum type="arabicPeriod"/>
            </a:pPr>
            <a:r>
              <a:rPr lang="en-US" sz="3600" b="1" dirty="0"/>
              <a:t>Myocardial fibrosis</a:t>
            </a:r>
          </a:p>
          <a:p>
            <a:endParaRPr lang="en-US" sz="4000" dirty="0"/>
          </a:p>
        </p:txBody>
      </p:sp>
    </p:spTree>
    <p:extLst>
      <p:ext uri="{BB962C8B-B14F-4D97-AF65-F5344CB8AC3E}">
        <p14:creationId xmlns:p14="http://schemas.microsoft.com/office/powerpoint/2010/main" val="2288858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6DF2BC-0F1D-1D09-104C-D85DA8B97501}"/>
              </a:ext>
            </a:extLst>
          </p:cNvPr>
          <p:cNvSpPr>
            <a:spLocks noGrp="1"/>
          </p:cNvSpPr>
          <p:nvPr>
            <p:ph idx="1"/>
          </p:nvPr>
        </p:nvSpPr>
        <p:spPr>
          <a:xfrm>
            <a:off x="457199" y="542260"/>
            <a:ext cx="11366206" cy="5932968"/>
          </a:xfrm>
        </p:spPr>
        <p:txBody>
          <a:bodyPr>
            <a:normAutofit fontScale="85000" lnSpcReduction="20000"/>
          </a:bodyPr>
          <a:lstStyle/>
          <a:p>
            <a:pPr marL="457200" lvl="1" indent="0" algn="ctr">
              <a:buNone/>
            </a:pPr>
            <a:r>
              <a:rPr lang="en-US" sz="3800" b="1" u="sng" dirty="0"/>
              <a:t>Arrhythmia risk: </a:t>
            </a:r>
            <a:r>
              <a:rPr lang="en-US" sz="3800" u="sng" dirty="0"/>
              <a:t>Seems most prevalent when you combine big volumes of both intensity and duration</a:t>
            </a:r>
          </a:p>
          <a:p>
            <a:r>
              <a:rPr lang="en-US" dirty="0"/>
              <a:t>Dose response study: 52,000 xc skiers in Sweden, those finishing race withing 60% of winners time were 1.3x more likely to A. Fib. </a:t>
            </a:r>
          </a:p>
          <a:p>
            <a:pPr lvl="1"/>
            <a:r>
              <a:rPr lang="en-US" dirty="0"/>
              <a:t>Ppl who did the race &gt;5x also had 1.3x risk of AF vs. 1x participants</a:t>
            </a:r>
          </a:p>
          <a:p>
            <a:r>
              <a:rPr lang="en-US" dirty="0">
                <a:solidFill>
                  <a:srgbClr val="FF0000"/>
                </a:solidFill>
              </a:rPr>
              <a:t>AE are people USUALLY absent of AF risk factors (hypertension, apnea, valvular heart disease, cardiomyopathy), but in reality, have 5x risk of AF (w/ male predominance)</a:t>
            </a:r>
          </a:p>
          <a:p>
            <a:pPr lvl="1"/>
            <a:r>
              <a:rPr lang="en-US" dirty="0">
                <a:solidFill>
                  <a:srgbClr val="FF0000"/>
                </a:solidFill>
              </a:rPr>
              <a:t>Why?: repeated exposure to increased volume and pressure during prolonged exercise = LA enlargement and fibrosis</a:t>
            </a:r>
          </a:p>
          <a:p>
            <a:pPr lvl="2"/>
            <a:r>
              <a:rPr lang="en-US" dirty="0">
                <a:solidFill>
                  <a:srgbClr val="FF0000"/>
                </a:solidFill>
              </a:rPr>
              <a:t>This benefits Q during exercise, but can also create chance of arrhythmias</a:t>
            </a:r>
          </a:p>
          <a:p>
            <a:pPr lvl="2"/>
            <a:r>
              <a:rPr lang="en-US" dirty="0">
                <a:solidFill>
                  <a:srgbClr val="FF0000"/>
                </a:solidFill>
              </a:rPr>
              <a:t>AE also = more vagal tone, which prolongs atrial refractory periods &amp; promotes bradycardia; both exacerbating AF chances</a:t>
            </a:r>
          </a:p>
          <a:p>
            <a:pPr lvl="1"/>
            <a:r>
              <a:rPr lang="en-US" dirty="0">
                <a:solidFill>
                  <a:srgbClr val="FF0000"/>
                </a:solidFill>
              </a:rPr>
              <a:t>So in total, AE lowers risk of CV disease, but also increases risk of arrhythmias</a:t>
            </a:r>
          </a:p>
          <a:p>
            <a:pPr lvl="2"/>
            <a:r>
              <a:rPr lang="en-US" dirty="0">
                <a:solidFill>
                  <a:srgbClr val="FF0000"/>
                </a:solidFill>
                <a:highlight>
                  <a:srgbClr val="FFFF00"/>
                </a:highlight>
              </a:rPr>
              <a:t>HAS to be a function of risk predisposition vs. too much high-intensity exercise or whatever</a:t>
            </a:r>
          </a:p>
          <a:p>
            <a:r>
              <a:rPr lang="en-US" dirty="0">
                <a:solidFill>
                  <a:srgbClr val="FF0000"/>
                </a:solidFill>
                <a:highlight>
                  <a:srgbClr val="FFFF00"/>
                </a:highlight>
              </a:rPr>
              <a:t>Also, don’t lose the plot, slight bump in AF in exchange for massive drop in basically everything else = net is VERY POSITIVE </a:t>
            </a:r>
          </a:p>
          <a:p>
            <a:pPr lvl="1"/>
            <a:r>
              <a:rPr lang="en-US" dirty="0">
                <a:solidFill>
                  <a:srgbClr val="FF0000"/>
                </a:solidFill>
                <a:highlight>
                  <a:srgbClr val="FFFF00"/>
                </a:highlight>
              </a:rPr>
              <a:t>Example: </a:t>
            </a:r>
            <a:r>
              <a:rPr lang="en-US" dirty="0" err="1">
                <a:solidFill>
                  <a:srgbClr val="FF0000"/>
                </a:solidFill>
                <a:highlight>
                  <a:srgbClr val="FFFF00"/>
                </a:highlight>
              </a:rPr>
              <a:t>Vasalopet</a:t>
            </a:r>
            <a:r>
              <a:rPr lang="en-US" dirty="0">
                <a:solidFill>
                  <a:srgbClr val="FF0000"/>
                </a:solidFill>
                <a:highlight>
                  <a:srgbClr val="FFFF00"/>
                </a:highlight>
              </a:rPr>
              <a:t> study showed while increase risk of AF, they had 27% lower risk of stroke and 43% lower risk of mortality</a:t>
            </a:r>
          </a:p>
          <a:p>
            <a:r>
              <a:rPr lang="en-US" dirty="0"/>
              <a:t>Many unknowns with female athletes, most research in men</a:t>
            </a:r>
          </a:p>
          <a:p>
            <a:pPr lvl="1"/>
            <a:r>
              <a:rPr lang="en-US" dirty="0"/>
              <a:t>Tend to show less LA enlargement and fibrosis. </a:t>
            </a:r>
          </a:p>
        </p:txBody>
      </p:sp>
    </p:spTree>
    <p:extLst>
      <p:ext uri="{BB962C8B-B14F-4D97-AF65-F5344CB8AC3E}">
        <p14:creationId xmlns:p14="http://schemas.microsoft.com/office/powerpoint/2010/main" val="1492960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8BE1-58D1-D003-01A5-5B06B40490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FE9178-9733-29E6-775E-F69CB11BB3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B70846A-FAB8-9BE2-BBF9-176DE1F16548}"/>
              </a:ext>
            </a:extLst>
          </p:cNvPr>
          <p:cNvPicPr>
            <a:picLocks noChangeAspect="1"/>
          </p:cNvPicPr>
          <p:nvPr/>
        </p:nvPicPr>
        <p:blipFill>
          <a:blip r:embed="rId2"/>
          <a:stretch>
            <a:fillRect/>
          </a:stretch>
        </p:blipFill>
        <p:spPr>
          <a:xfrm>
            <a:off x="585018" y="814022"/>
            <a:ext cx="11021963" cy="5229955"/>
          </a:xfrm>
          <a:prstGeom prst="rect">
            <a:avLst/>
          </a:prstGeom>
        </p:spPr>
      </p:pic>
    </p:spTree>
    <p:extLst>
      <p:ext uri="{BB962C8B-B14F-4D97-AF65-F5344CB8AC3E}">
        <p14:creationId xmlns:p14="http://schemas.microsoft.com/office/powerpoint/2010/main" val="4069028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7B38-1A36-7F0A-87DC-F8192ABEA3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806B29-CDC7-E96C-1DB3-8AAA0174E90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75B48F5-8945-C3FC-7954-F75CE4C82717}"/>
              </a:ext>
            </a:extLst>
          </p:cNvPr>
          <p:cNvPicPr>
            <a:picLocks noChangeAspect="1"/>
          </p:cNvPicPr>
          <p:nvPr/>
        </p:nvPicPr>
        <p:blipFill>
          <a:blip r:embed="rId2"/>
          <a:stretch>
            <a:fillRect/>
          </a:stretch>
        </p:blipFill>
        <p:spPr>
          <a:xfrm>
            <a:off x="2346655" y="0"/>
            <a:ext cx="7498690" cy="6858000"/>
          </a:xfrm>
          <a:prstGeom prst="rect">
            <a:avLst/>
          </a:prstGeom>
        </p:spPr>
      </p:pic>
    </p:spTree>
    <p:extLst>
      <p:ext uri="{BB962C8B-B14F-4D97-AF65-F5344CB8AC3E}">
        <p14:creationId xmlns:p14="http://schemas.microsoft.com/office/powerpoint/2010/main" val="2888689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ED69B-E0B5-505C-4939-8967065C07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976BA-5B94-5930-99B1-2A597675C2E0}"/>
              </a:ext>
            </a:extLst>
          </p:cNvPr>
          <p:cNvSpPr>
            <a:spLocks noGrp="1"/>
          </p:cNvSpPr>
          <p:nvPr>
            <p:ph type="title"/>
          </p:nvPr>
        </p:nvSpPr>
        <p:spPr/>
        <p:txBody>
          <a:bodyPr/>
          <a:lstStyle/>
          <a:p>
            <a:pPr algn="ctr"/>
            <a:r>
              <a:rPr lang="en-US" b="1" dirty="0"/>
              <a:t>Coronary artery calcification</a:t>
            </a:r>
          </a:p>
        </p:txBody>
      </p:sp>
      <p:sp>
        <p:nvSpPr>
          <p:cNvPr id="3" name="Content Placeholder 2">
            <a:extLst>
              <a:ext uri="{FF2B5EF4-FFF2-40B4-BE49-F238E27FC236}">
                <a16:creationId xmlns:a16="http://schemas.microsoft.com/office/drawing/2014/main" id="{BC0ACC1F-5471-7714-B96B-F4DDDD683C17}"/>
              </a:ext>
            </a:extLst>
          </p:cNvPr>
          <p:cNvSpPr>
            <a:spLocks noGrp="1"/>
          </p:cNvSpPr>
          <p:nvPr>
            <p:ph idx="1"/>
          </p:nvPr>
        </p:nvSpPr>
        <p:spPr>
          <a:xfrm>
            <a:off x="393843" y="1793038"/>
            <a:ext cx="11404314" cy="4699837"/>
          </a:xfrm>
        </p:spPr>
        <p:txBody>
          <a:bodyPr>
            <a:normAutofit/>
          </a:bodyPr>
          <a:lstStyle/>
          <a:p>
            <a:r>
              <a:rPr lang="en-US" dirty="0"/>
              <a:t>Athletes frequently show elevated CAC scores</a:t>
            </a:r>
          </a:p>
          <a:p>
            <a:endParaRPr lang="en-US" dirty="0"/>
          </a:p>
          <a:p>
            <a:r>
              <a:rPr lang="en-US" dirty="0"/>
              <a:t>Pathogenesis is unclear; could be…</a:t>
            </a:r>
          </a:p>
          <a:p>
            <a:pPr lvl="1"/>
            <a:r>
              <a:rPr lang="en-US" dirty="0"/>
              <a:t>Coronary hemodynamics; leading to endothelial dysfunction and plague formation</a:t>
            </a:r>
          </a:p>
          <a:p>
            <a:pPr lvl="1"/>
            <a:r>
              <a:rPr lang="en-US" dirty="0"/>
              <a:t>Chronic inflammation, sympathetic activation, mechanical vascular stress, EI increase in parathyroid hormone, etc. </a:t>
            </a:r>
          </a:p>
          <a:p>
            <a:pPr lvl="1"/>
            <a:endParaRPr lang="en-US" dirty="0"/>
          </a:p>
          <a:p>
            <a:r>
              <a:rPr lang="en-US" dirty="0"/>
              <a:t>Is this maladaptive atherosclerosis or benign vascular remodeling?</a:t>
            </a:r>
          </a:p>
          <a:p>
            <a:pPr lvl="1"/>
            <a:endParaRPr lang="en-US" dirty="0"/>
          </a:p>
          <a:p>
            <a:endParaRPr lang="en-US" dirty="0"/>
          </a:p>
        </p:txBody>
      </p:sp>
    </p:spTree>
    <p:extLst>
      <p:ext uri="{BB962C8B-B14F-4D97-AF65-F5344CB8AC3E}">
        <p14:creationId xmlns:p14="http://schemas.microsoft.com/office/powerpoint/2010/main" val="1250059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15C3F-EFB9-DB50-F5CB-4FA463429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68E33-7CE9-ACA3-413D-80D716A7C8B0}"/>
              </a:ext>
            </a:extLst>
          </p:cNvPr>
          <p:cNvSpPr>
            <a:spLocks noGrp="1"/>
          </p:cNvSpPr>
          <p:nvPr>
            <p:ph type="title"/>
          </p:nvPr>
        </p:nvSpPr>
        <p:spPr/>
        <p:txBody>
          <a:bodyPr/>
          <a:lstStyle/>
          <a:p>
            <a:pPr algn="ctr"/>
            <a:r>
              <a:rPr lang="en-US" b="1" dirty="0"/>
              <a:t>Coronary artery calcification</a:t>
            </a:r>
          </a:p>
        </p:txBody>
      </p:sp>
      <p:sp>
        <p:nvSpPr>
          <p:cNvPr id="3" name="Content Placeholder 2">
            <a:extLst>
              <a:ext uri="{FF2B5EF4-FFF2-40B4-BE49-F238E27FC236}">
                <a16:creationId xmlns:a16="http://schemas.microsoft.com/office/drawing/2014/main" id="{00BC8FEB-B110-4BF3-0668-8E2F82A9157F}"/>
              </a:ext>
            </a:extLst>
          </p:cNvPr>
          <p:cNvSpPr>
            <a:spLocks noGrp="1"/>
          </p:cNvSpPr>
          <p:nvPr>
            <p:ph idx="1"/>
          </p:nvPr>
        </p:nvSpPr>
        <p:spPr>
          <a:xfrm>
            <a:off x="393843" y="1793038"/>
            <a:ext cx="11404314" cy="4699837"/>
          </a:xfrm>
        </p:spPr>
        <p:txBody>
          <a:bodyPr>
            <a:normAutofit fontScale="92500"/>
          </a:bodyPr>
          <a:lstStyle/>
          <a:p>
            <a:r>
              <a:rPr lang="en-US" b="1" dirty="0"/>
              <a:t>Some Risk</a:t>
            </a:r>
            <a:r>
              <a:rPr lang="en-US" dirty="0"/>
              <a:t>: Cooper Clinic study: 26,000 ppl for 2 decades; higher CAC ass w/ more MI and revascularization, even among those w/ 3k MET-min per week of Physical activity</a:t>
            </a:r>
          </a:p>
          <a:p>
            <a:pPr lvl="1"/>
            <a:r>
              <a:rPr lang="en-US" dirty="0"/>
              <a:t>Thus, exercise lowered all-cause mortality, but did not mitigate CV event risk ass w/ CAC</a:t>
            </a:r>
          </a:p>
          <a:p>
            <a:pPr lvl="2"/>
            <a:r>
              <a:rPr lang="en-US" dirty="0">
                <a:highlight>
                  <a:srgbClr val="FFFF00"/>
                </a:highlight>
              </a:rPr>
              <a:t>Indicating that fitness offsets significance of anatomic diseases</a:t>
            </a:r>
          </a:p>
          <a:p>
            <a:r>
              <a:rPr lang="en-US" b="1" dirty="0"/>
              <a:t>Maybe Not: Levine </a:t>
            </a:r>
            <a:r>
              <a:rPr lang="en-US" dirty="0"/>
              <a:t>suggests there is evidence that high levels of physical activity (≥3000 MET-min/</a:t>
            </a:r>
            <a:r>
              <a:rPr lang="en-US" dirty="0" err="1"/>
              <a:t>wk</a:t>
            </a:r>
            <a:r>
              <a:rPr lang="en-US" dirty="0"/>
              <a:t>) are associated with prevalent CAC but </a:t>
            </a:r>
            <a:r>
              <a:rPr lang="en-US" dirty="0">
                <a:solidFill>
                  <a:srgbClr val="FF0000"/>
                </a:solidFill>
              </a:rPr>
              <a:t>are not associated with increased all-cause or CVD mortality after a decade of follow-up, even in the presence of clinically significant CAC levels.</a:t>
            </a:r>
          </a:p>
          <a:p>
            <a:pPr lvl="1"/>
            <a:r>
              <a:rPr lang="en-US" dirty="0"/>
              <a:t> 21 758 male participants</a:t>
            </a:r>
          </a:p>
          <a:p>
            <a:pPr lvl="1"/>
            <a:r>
              <a:rPr lang="en-US" dirty="0"/>
              <a:t>~30 miles per week at 10 min mile pace</a:t>
            </a:r>
          </a:p>
          <a:p>
            <a:r>
              <a:rPr lang="en-US" dirty="0"/>
              <a:t> </a:t>
            </a:r>
            <a:r>
              <a:rPr lang="en-US" b="1" dirty="0"/>
              <a:t>Sex</a:t>
            </a:r>
            <a:r>
              <a:rPr lang="en-US" dirty="0"/>
              <a:t>: Problem for men, women show no diff in CAC in athletes vs. controls</a:t>
            </a:r>
          </a:p>
          <a:p>
            <a:pPr lvl="2"/>
            <a:endParaRPr lang="en-US" dirty="0"/>
          </a:p>
        </p:txBody>
      </p:sp>
    </p:spTree>
    <p:extLst>
      <p:ext uri="{BB962C8B-B14F-4D97-AF65-F5344CB8AC3E}">
        <p14:creationId xmlns:p14="http://schemas.microsoft.com/office/powerpoint/2010/main" val="325804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96FC4-5D13-85A6-D4CA-F94A3C114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F819D-046C-C56B-87D0-7F5019A0DC14}"/>
              </a:ext>
            </a:extLst>
          </p:cNvPr>
          <p:cNvSpPr>
            <a:spLocks noGrp="1"/>
          </p:cNvSpPr>
          <p:nvPr>
            <p:ph type="title"/>
          </p:nvPr>
        </p:nvSpPr>
        <p:spPr/>
        <p:txBody>
          <a:bodyPr/>
          <a:lstStyle/>
          <a:p>
            <a:r>
              <a:rPr lang="en-US" dirty="0"/>
              <a:t>Tragic Stories of Athlete’s</a:t>
            </a:r>
          </a:p>
        </p:txBody>
      </p:sp>
      <p:sp>
        <p:nvSpPr>
          <p:cNvPr id="3" name="Content Placeholder 2">
            <a:extLst>
              <a:ext uri="{FF2B5EF4-FFF2-40B4-BE49-F238E27FC236}">
                <a16:creationId xmlns:a16="http://schemas.microsoft.com/office/drawing/2014/main" id="{585D0CFB-CBFF-0C37-BEBA-4BC92C3FB7DA}"/>
              </a:ext>
            </a:extLst>
          </p:cNvPr>
          <p:cNvSpPr>
            <a:spLocks noGrp="1"/>
          </p:cNvSpPr>
          <p:nvPr>
            <p:ph idx="1"/>
          </p:nvPr>
        </p:nvSpPr>
        <p:spPr>
          <a:xfrm>
            <a:off x="539885" y="1690688"/>
            <a:ext cx="11264630" cy="4802187"/>
          </a:xfrm>
        </p:spPr>
        <p:txBody>
          <a:bodyPr>
            <a:normAutofit/>
          </a:bodyPr>
          <a:lstStyle/>
          <a:p>
            <a:r>
              <a:rPr lang="en-US" sz="3600" dirty="0"/>
              <a:t>Today we’re going to talk about:</a:t>
            </a:r>
          </a:p>
          <a:p>
            <a:pPr lvl="1"/>
            <a:r>
              <a:rPr lang="en-US" sz="3200" dirty="0"/>
              <a:t>What it is, Why it happens, How to know if you should watch out for it, how to avoid it, and we’ll separate facts from old </a:t>
            </a:r>
            <a:r>
              <a:rPr lang="en-US" sz="3200" dirty="0" err="1"/>
              <a:t>wive’s</a:t>
            </a:r>
            <a:r>
              <a:rPr lang="en-US" sz="3200" dirty="0"/>
              <a:t> tales and finally set the record straight on if too much exercise is actually bad for the heart</a:t>
            </a:r>
          </a:p>
          <a:p>
            <a:pPr lvl="1"/>
            <a:endParaRPr lang="en-US" dirty="0"/>
          </a:p>
          <a:p>
            <a:r>
              <a:rPr lang="en-US" sz="4000" dirty="0"/>
              <a:t>Why It Matters to Discuss</a:t>
            </a:r>
          </a:p>
          <a:p>
            <a:pPr lvl="1"/>
            <a:r>
              <a:rPr lang="en-US" sz="3600" dirty="0"/>
              <a:t>Some are preventable</a:t>
            </a:r>
          </a:p>
          <a:p>
            <a:pPr lvl="1"/>
            <a:r>
              <a:rPr lang="en-US" sz="3600" dirty="0"/>
              <a:t>Confusion = Unnecessary </a:t>
            </a:r>
            <a:r>
              <a:rPr lang="en-US" sz="3600" dirty="0">
                <a:solidFill>
                  <a:srgbClr val="FF0000"/>
                </a:solidFill>
              </a:rPr>
              <a:t>Fear</a:t>
            </a:r>
            <a:r>
              <a:rPr lang="en-US" sz="3600" dirty="0"/>
              <a:t> &amp; </a:t>
            </a:r>
            <a:r>
              <a:rPr lang="en-US" sz="3600" dirty="0">
                <a:solidFill>
                  <a:srgbClr val="FF0000"/>
                </a:solidFill>
              </a:rPr>
              <a:t>Risk</a:t>
            </a:r>
          </a:p>
          <a:p>
            <a:pPr lvl="1"/>
            <a:endParaRPr lang="en-US" sz="3600" dirty="0"/>
          </a:p>
        </p:txBody>
      </p:sp>
    </p:spTree>
    <p:extLst>
      <p:ext uri="{BB962C8B-B14F-4D97-AF65-F5344CB8AC3E}">
        <p14:creationId xmlns:p14="http://schemas.microsoft.com/office/powerpoint/2010/main" val="4234739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A8741-67CF-9C2E-0101-C94AF8E06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1967D-11B5-261A-6E17-7C599139E600}"/>
              </a:ext>
            </a:extLst>
          </p:cNvPr>
          <p:cNvSpPr>
            <a:spLocks noGrp="1"/>
          </p:cNvSpPr>
          <p:nvPr>
            <p:ph type="title"/>
          </p:nvPr>
        </p:nvSpPr>
        <p:spPr/>
        <p:txBody>
          <a:bodyPr>
            <a:normAutofit/>
          </a:bodyPr>
          <a:lstStyle/>
          <a:p>
            <a:pPr marL="457200" lvl="1" algn="ctr"/>
            <a:r>
              <a:rPr lang="en-US" sz="4000" b="1" dirty="0"/>
              <a:t>Myocardial fibrosis</a:t>
            </a:r>
          </a:p>
        </p:txBody>
      </p:sp>
      <p:sp>
        <p:nvSpPr>
          <p:cNvPr id="3" name="Content Placeholder 2">
            <a:extLst>
              <a:ext uri="{FF2B5EF4-FFF2-40B4-BE49-F238E27FC236}">
                <a16:creationId xmlns:a16="http://schemas.microsoft.com/office/drawing/2014/main" id="{F223B271-6105-0349-FFE4-01FC7C481C4B}"/>
              </a:ext>
            </a:extLst>
          </p:cNvPr>
          <p:cNvSpPr>
            <a:spLocks noGrp="1"/>
          </p:cNvSpPr>
          <p:nvPr>
            <p:ph idx="1"/>
          </p:nvPr>
        </p:nvSpPr>
        <p:spPr>
          <a:xfrm>
            <a:off x="410967" y="1690688"/>
            <a:ext cx="11404314" cy="4699837"/>
          </a:xfrm>
        </p:spPr>
        <p:txBody>
          <a:bodyPr>
            <a:normAutofit fontScale="92500"/>
          </a:bodyPr>
          <a:lstStyle/>
          <a:p>
            <a:r>
              <a:rPr lang="en-US" sz="3200" dirty="0"/>
              <a:t>New evidence suggests this might happen with high intensity exercise</a:t>
            </a:r>
          </a:p>
          <a:p>
            <a:pPr lvl="1"/>
            <a:r>
              <a:rPr lang="en-US" sz="2800" dirty="0"/>
              <a:t>MF: excessive deposits of extracellular matrix proteins &amp; can occur in response to repetitive mechanical stress, inflammation, ischemia, or oxidative injury</a:t>
            </a:r>
          </a:p>
          <a:p>
            <a:pPr lvl="1"/>
            <a:r>
              <a:rPr lang="en-US" sz="2800" dirty="0"/>
              <a:t>Makes chambers stiff and less compliant</a:t>
            </a:r>
          </a:p>
          <a:p>
            <a:r>
              <a:rPr lang="en-US" sz="3200" dirty="0"/>
              <a:t>In AE we see it in atria, RV, septum, rather than in </a:t>
            </a:r>
            <a:r>
              <a:rPr lang="en-US" sz="3200" dirty="0" err="1"/>
              <a:t>subendocardiam</a:t>
            </a:r>
            <a:r>
              <a:rPr lang="en-US" sz="3200" dirty="0"/>
              <a:t> pattern that is typically associated w/ ischemic heart disease</a:t>
            </a:r>
          </a:p>
          <a:p>
            <a:r>
              <a:rPr lang="en-US" sz="3200" dirty="0"/>
              <a:t>Data on this topic are unclear and controversial, so jury is still out</a:t>
            </a:r>
          </a:p>
          <a:p>
            <a:r>
              <a:rPr lang="en-US" sz="3200" dirty="0"/>
              <a:t>Like always, seems more likely in male athletes vs. female</a:t>
            </a:r>
          </a:p>
        </p:txBody>
      </p:sp>
    </p:spTree>
    <p:extLst>
      <p:ext uri="{BB962C8B-B14F-4D97-AF65-F5344CB8AC3E}">
        <p14:creationId xmlns:p14="http://schemas.microsoft.com/office/powerpoint/2010/main" val="608192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69484-388E-4ACE-236E-21CD15216E82}"/>
              </a:ext>
            </a:extLst>
          </p:cNvPr>
          <p:cNvSpPr>
            <a:spLocks noGrp="1"/>
          </p:cNvSpPr>
          <p:nvPr>
            <p:ph idx="1"/>
          </p:nvPr>
        </p:nvSpPr>
        <p:spPr>
          <a:xfrm>
            <a:off x="565079" y="523982"/>
            <a:ext cx="11247693" cy="5919348"/>
          </a:xfrm>
        </p:spPr>
        <p:txBody>
          <a:bodyPr>
            <a:normAutofit/>
          </a:bodyPr>
          <a:lstStyle/>
          <a:p>
            <a:pPr marL="0" indent="0" algn="ctr">
              <a:buNone/>
            </a:pPr>
            <a:r>
              <a:rPr lang="en-US" b="1" dirty="0"/>
              <a:t>VENTOUX Studies</a:t>
            </a:r>
          </a:p>
          <a:p>
            <a:r>
              <a:rPr lang="en-US" dirty="0"/>
              <a:t>Close to HALF of veteran competitive endurance athletes (&gt;50) have cardiac fibrosis, 5x higher risk of (non-benign) ventricular arrythmia, (that is, 20% of these). </a:t>
            </a:r>
          </a:p>
          <a:p>
            <a:r>
              <a:rPr lang="en-US" dirty="0"/>
              <a:t>Counter: </a:t>
            </a:r>
            <a:r>
              <a:rPr lang="en-US" i="1" dirty="0"/>
              <a:t>This group was averaging 12hr per week for 20yrs, competing 20x a year... That's essentially 100mpw for 15+ years...basically doesn't apply to any runners except a very </a:t>
            </a:r>
            <a:r>
              <a:rPr lang="en-US" i="1" dirty="0" err="1"/>
              <a:t>very</a:t>
            </a:r>
            <a:r>
              <a:rPr lang="en-US" i="1" dirty="0"/>
              <a:t> small number of long-term elite marathoners... This study isn't for your average Joe or even your serious Joe. </a:t>
            </a:r>
          </a:p>
          <a:p>
            <a:r>
              <a:rPr lang="en-US" dirty="0"/>
              <a:t>"In contrast, there is also substantial evidence of exercise-related survival benefits in extreme endurance exercisers compared to the general population, including data from a large cohort of Scandinavian endurance athletes". You might stay away of making health recommendations</a:t>
            </a:r>
          </a:p>
          <a:p>
            <a:pPr lvl="1"/>
            <a:r>
              <a:rPr lang="en-US" i="1" dirty="0"/>
              <a:t>- Mike Joyner</a:t>
            </a:r>
          </a:p>
          <a:p>
            <a:endParaRPr lang="en-US" dirty="0"/>
          </a:p>
        </p:txBody>
      </p:sp>
    </p:spTree>
    <p:extLst>
      <p:ext uri="{BB962C8B-B14F-4D97-AF65-F5344CB8AC3E}">
        <p14:creationId xmlns:p14="http://schemas.microsoft.com/office/powerpoint/2010/main" val="1412652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EDBC-73FF-0F65-0A12-2575C2C0753C}"/>
              </a:ext>
            </a:extLst>
          </p:cNvPr>
          <p:cNvSpPr>
            <a:spLocks noGrp="1"/>
          </p:cNvSpPr>
          <p:nvPr>
            <p:ph type="title"/>
          </p:nvPr>
        </p:nvSpPr>
        <p:spPr/>
        <p:txBody>
          <a:bodyPr/>
          <a:lstStyle/>
          <a:p>
            <a:r>
              <a:rPr lang="en-US" dirty="0"/>
              <a:t>Good vs. Bad Remodeling</a:t>
            </a:r>
          </a:p>
        </p:txBody>
      </p:sp>
      <p:sp>
        <p:nvSpPr>
          <p:cNvPr id="3" name="Content Placeholder 2">
            <a:extLst>
              <a:ext uri="{FF2B5EF4-FFF2-40B4-BE49-F238E27FC236}">
                <a16:creationId xmlns:a16="http://schemas.microsoft.com/office/drawing/2014/main" id="{643BD47F-EFA7-9439-8149-A57A4E521D40}"/>
              </a:ext>
            </a:extLst>
          </p:cNvPr>
          <p:cNvSpPr>
            <a:spLocks noGrp="1"/>
          </p:cNvSpPr>
          <p:nvPr>
            <p:ph idx="1"/>
          </p:nvPr>
        </p:nvSpPr>
        <p:spPr/>
        <p:txBody>
          <a:bodyPr>
            <a:normAutofit fontScale="92500" lnSpcReduction="20000"/>
          </a:bodyPr>
          <a:lstStyle/>
          <a:p>
            <a:r>
              <a:rPr lang="en-US" b="1" dirty="0"/>
              <a:t>Bad</a:t>
            </a:r>
            <a:r>
              <a:rPr lang="en-US" dirty="0"/>
              <a:t>: Pathological cardiac hypertrophy, caused hypertension or myocardial infarction, progressively leads to adverse cardiac remodeling, fibrosis, and loss of cardiomyocytes, which eventually result in heart failure.</a:t>
            </a:r>
            <a:r>
              <a:rPr lang="en-US" baseline="30000" dirty="0">
                <a:hlinkClick r:id="rId3"/>
              </a:rPr>
              <a:t>95</a:t>
            </a:r>
            <a:r>
              <a:rPr lang="en-US" baseline="30000" dirty="0"/>
              <a:t>,</a:t>
            </a:r>
            <a:r>
              <a:rPr lang="en-US" baseline="30000" dirty="0">
                <a:hlinkClick r:id="rId4"/>
              </a:rPr>
              <a:t>96</a:t>
            </a:r>
            <a:r>
              <a:rPr lang="en-US" dirty="0"/>
              <a:t> </a:t>
            </a:r>
          </a:p>
          <a:p>
            <a:pPr lvl="1"/>
            <a:r>
              <a:rPr lang="en-US" dirty="0"/>
              <a:t>Concentric hypertrophy</a:t>
            </a:r>
          </a:p>
          <a:p>
            <a:pPr lvl="2"/>
            <a:r>
              <a:rPr lang="en-US" dirty="0"/>
              <a:t>LV thickening and slight drop in chamber size</a:t>
            </a:r>
          </a:p>
          <a:p>
            <a:pPr lvl="1"/>
            <a:r>
              <a:rPr lang="en-US" dirty="0"/>
              <a:t>Cardiac fibrosis, cell death, etc.</a:t>
            </a:r>
          </a:p>
          <a:p>
            <a:r>
              <a:rPr lang="en-US" b="1" dirty="0"/>
              <a:t>Good</a:t>
            </a:r>
            <a:r>
              <a:rPr lang="en-US" dirty="0"/>
              <a:t>: physiological cardiac hypertrophy, seen in response to physiological stimuli such as exercise, leads to adaptive and reversible cardiac growth that does not generally cause adverse outcomes and protects the heart against stress.</a:t>
            </a:r>
            <a:r>
              <a:rPr lang="en-US" baseline="30000" dirty="0">
                <a:hlinkClick r:id="rId3"/>
              </a:rPr>
              <a:t>95–97</a:t>
            </a:r>
            <a:endParaRPr lang="en-US" baseline="30000" dirty="0"/>
          </a:p>
          <a:p>
            <a:pPr lvl="1"/>
            <a:r>
              <a:rPr lang="en-US" dirty="0"/>
              <a:t>Eccentric </a:t>
            </a:r>
          </a:p>
          <a:p>
            <a:pPr lvl="2"/>
            <a:r>
              <a:rPr lang="en-US" dirty="0"/>
              <a:t>Proportional changes in ventricular wall thickness &amp; enlargement of chambers</a:t>
            </a:r>
          </a:p>
          <a:p>
            <a:pPr lvl="1"/>
            <a:r>
              <a:rPr lang="en-US" dirty="0"/>
              <a:t>Changes = same or better cardiac function and no fibrosis, cell death, etc. </a:t>
            </a:r>
          </a:p>
        </p:txBody>
      </p:sp>
    </p:spTree>
    <p:extLst>
      <p:ext uri="{BB962C8B-B14F-4D97-AF65-F5344CB8AC3E}">
        <p14:creationId xmlns:p14="http://schemas.microsoft.com/office/powerpoint/2010/main" val="104208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E456F-EBEA-98FD-1393-A4093A77AE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B39129-50A2-26E8-0BAE-2E2F3CEB505D}"/>
              </a:ext>
            </a:extLst>
          </p:cNvPr>
          <p:cNvSpPr>
            <a:spLocks noGrp="1"/>
          </p:cNvSpPr>
          <p:nvPr>
            <p:ph idx="1"/>
          </p:nvPr>
        </p:nvSpPr>
        <p:spPr>
          <a:xfrm>
            <a:off x="786809" y="563526"/>
            <a:ext cx="10566991" cy="5613437"/>
          </a:xfrm>
        </p:spPr>
        <p:txBody>
          <a:bodyPr>
            <a:normAutofit fontScale="92500" lnSpcReduction="20000"/>
          </a:bodyPr>
          <a:lstStyle/>
          <a:p>
            <a:r>
              <a:rPr lang="en-US" sz="4000" dirty="0"/>
              <a:t>Summary </a:t>
            </a:r>
          </a:p>
          <a:p>
            <a:r>
              <a:rPr lang="en-US" sz="4000" dirty="0"/>
              <a:t>Vo2max data: no upper limit</a:t>
            </a:r>
          </a:p>
          <a:p>
            <a:r>
              <a:rPr lang="en-US" sz="4000" b="1" dirty="0"/>
              <a:t>Amby Bumford (Runner’s World) “Where are the bodies?”</a:t>
            </a:r>
          </a:p>
          <a:p>
            <a:pPr lvl="1"/>
            <a:r>
              <a:rPr lang="en-US" sz="3200" b="1" dirty="0"/>
              <a:t>We just don’t see that many ppl who do even extreme exercise dying</a:t>
            </a:r>
          </a:p>
          <a:p>
            <a:pPr lvl="1"/>
            <a:r>
              <a:rPr lang="en-US" sz="3200" b="1" dirty="0"/>
              <a:t>FARRRR more for evidence of the opposite</a:t>
            </a:r>
          </a:p>
          <a:p>
            <a:pPr lvl="1"/>
            <a:r>
              <a:rPr lang="en-US" sz="3200" b="1" dirty="0" err="1"/>
              <a:t>Vfib</a:t>
            </a:r>
            <a:r>
              <a:rPr lang="en-US" sz="3200" b="1" dirty="0"/>
              <a:t> kills, but we don’t see that in athletes </a:t>
            </a:r>
          </a:p>
          <a:p>
            <a:pPr lvl="1"/>
            <a:r>
              <a:rPr lang="en-US" sz="3200" b="1" dirty="0"/>
              <a:t>A fib doesn’t kill, so is there really an issue?</a:t>
            </a:r>
          </a:p>
          <a:p>
            <a:pPr lvl="1"/>
            <a:r>
              <a:rPr lang="en-US" sz="3200" b="1" dirty="0" err="1"/>
              <a:t>Afib</a:t>
            </a:r>
            <a:r>
              <a:rPr lang="en-US" sz="3200" b="1" dirty="0"/>
              <a:t> still far less in exercisers than gen pop</a:t>
            </a:r>
          </a:p>
          <a:p>
            <a:r>
              <a:rPr lang="en-US" sz="3600" dirty="0"/>
              <a:t>men running at least 40 miles a week were 26% less likely to develop coronary heart disease than those meeting health guidelines by running just 13 miles a week.</a:t>
            </a:r>
            <a:endParaRPr lang="en-US" sz="3600" b="1" dirty="0"/>
          </a:p>
          <a:p>
            <a:endParaRPr lang="en-US" sz="4000" dirty="0"/>
          </a:p>
        </p:txBody>
      </p:sp>
    </p:spTree>
    <p:extLst>
      <p:ext uri="{BB962C8B-B14F-4D97-AF65-F5344CB8AC3E}">
        <p14:creationId xmlns:p14="http://schemas.microsoft.com/office/powerpoint/2010/main" val="2877233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9618-8FEB-F968-5DDA-558106042DF3}"/>
              </a:ext>
            </a:extLst>
          </p:cNvPr>
          <p:cNvSpPr>
            <a:spLocks noGrp="1"/>
          </p:cNvSpPr>
          <p:nvPr>
            <p:ph type="title"/>
          </p:nvPr>
        </p:nvSpPr>
        <p:spPr/>
        <p:txBody>
          <a:bodyPr/>
          <a:lstStyle/>
          <a:p>
            <a:r>
              <a:rPr lang="en-US" dirty="0"/>
              <a:t>Survival Rate of Exercisers</a:t>
            </a:r>
          </a:p>
        </p:txBody>
      </p:sp>
      <p:sp>
        <p:nvSpPr>
          <p:cNvPr id="3" name="Content Placeholder 2">
            <a:extLst>
              <a:ext uri="{FF2B5EF4-FFF2-40B4-BE49-F238E27FC236}">
                <a16:creationId xmlns:a16="http://schemas.microsoft.com/office/drawing/2014/main" id="{223C2A35-63EA-CD14-5F6C-5447BD26D4C4}"/>
              </a:ext>
            </a:extLst>
          </p:cNvPr>
          <p:cNvSpPr>
            <a:spLocks noGrp="1"/>
          </p:cNvSpPr>
          <p:nvPr>
            <p:ph idx="1"/>
          </p:nvPr>
        </p:nvSpPr>
        <p:spPr/>
        <p:txBody>
          <a:bodyPr>
            <a:normAutofit fontScale="92500" lnSpcReduction="10000"/>
          </a:bodyPr>
          <a:lstStyle/>
          <a:p>
            <a:r>
              <a:rPr lang="en-US" dirty="0"/>
              <a:t>Survival rates of 122,000 patients who received maximal treadmill testing at the Cleveland Clinic in Ohio between 1991 and 2014, </a:t>
            </a:r>
            <a:r>
              <a:rPr lang="en-US" dirty="0">
                <a:hlinkClick r:id="rId3"/>
              </a:rPr>
              <a:t>published in JAMA Network Open</a:t>
            </a:r>
            <a:r>
              <a:rPr lang="en-US" dirty="0"/>
              <a:t>. </a:t>
            </a:r>
          </a:p>
          <a:p>
            <a:r>
              <a:rPr lang="en-US" dirty="0"/>
              <a:t>Follow-up period of 8.4 years and a total of 13,637 deaths</a:t>
            </a:r>
          </a:p>
          <a:p>
            <a:r>
              <a:rPr lang="en-US" dirty="0"/>
              <a:t> greater fitness = greater probability of survival right to the very top of the spectrum. </a:t>
            </a:r>
          </a:p>
          <a:p>
            <a:r>
              <a:rPr lang="en-US" dirty="0"/>
              <a:t>Those with “elite” fitness (&gt;97.7th percentile</a:t>
            </a:r>
            <a:r>
              <a:rPr lang="en-US" b="1" dirty="0"/>
              <a:t> </a:t>
            </a:r>
            <a:r>
              <a:rPr lang="en-US" dirty="0"/>
              <a:t>relative to their age and sex) =  were only 20 percent as likely to die during the study as those with low fitness. </a:t>
            </a:r>
          </a:p>
          <a:p>
            <a:r>
              <a:rPr lang="en-US" dirty="0"/>
              <a:t>But even those with high fitness, in the 25%, were 29% more likely to die during the study compared to the elite group.</a:t>
            </a:r>
          </a:p>
          <a:p>
            <a:endParaRPr lang="en-US" dirty="0"/>
          </a:p>
        </p:txBody>
      </p:sp>
    </p:spTree>
    <p:extLst>
      <p:ext uri="{BB962C8B-B14F-4D97-AF65-F5344CB8AC3E}">
        <p14:creationId xmlns:p14="http://schemas.microsoft.com/office/powerpoint/2010/main" val="3380800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F2B4-F1E9-3898-A0BF-FF832D6B8CCD}"/>
              </a:ext>
            </a:extLst>
          </p:cNvPr>
          <p:cNvSpPr>
            <a:spLocks noGrp="1"/>
          </p:cNvSpPr>
          <p:nvPr>
            <p:ph type="title"/>
          </p:nvPr>
        </p:nvSpPr>
        <p:spPr/>
        <p:txBody>
          <a:bodyPr/>
          <a:lstStyle/>
          <a:p>
            <a:r>
              <a:rPr lang="en-US" b="1" dirty="0"/>
              <a:t>Extreme Exercisers</a:t>
            </a:r>
          </a:p>
        </p:txBody>
      </p:sp>
      <p:sp>
        <p:nvSpPr>
          <p:cNvPr id="3" name="Content Placeholder 2">
            <a:extLst>
              <a:ext uri="{FF2B5EF4-FFF2-40B4-BE49-F238E27FC236}">
                <a16:creationId xmlns:a16="http://schemas.microsoft.com/office/drawing/2014/main" id="{0B98E8AA-1B0C-0B22-9F09-33A21F16D637}"/>
              </a:ext>
            </a:extLst>
          </p:cNvPr>
          <p:cNvSpPr>
            <a:spLocks noGrp="1"/>
          </p:cNvSpPr>
          <p:nvPr>
            <p:ph idx="1"/>
          </p:nvPr>
        </p:nvSpPr>
        <p:spPr/>
        <p:txBody>
          <a:bodyPr/>
          <a:lstStyle/>
          <a:p>
            <a:r>
              <a:rPr lang="en-US" sz="3600" b="1" dirty="0"/>
              <a:t>Data from Extreme Exercisers</a:t>
            </a:r>
          </a:p>
          <a:p>
            <a:pPr lvl="1"/>
            <a:r>
              <a:rPr lang="en-US" dirty="0"/>
              <a:t>2,088 men and women (53.2 y), exercised 35 </a:t>
            </a:r>
            <a:r>
              <a:rPr lang="en-US" dirty="0" err="1"/>
              <a:t>hr</a:t>
            </a:r>
            <a:r>
              <a:rPr lang="en-US" dirty="0"/>
              <a:t>/</a:t>
            </a:r>
            <a:r>
              <a:rPr lang="en-US" dirty="0" err="1"/>
              <a:t>wk</a:t>
            </a:r>
            <a:r>
              <a:rPr lang="en-US" dirty="0"/>
              <a:t> for 28.5 years.</a:t>
            </a:r>
          </a:p>
          <a:p>
            <a:pPr lvl="1"/>
            <a:r>
              <a:rPr lang="en-US" dirty="0"/>
              <a:t>10 yr follow up</a:t>
            </a:r>
          </a:p>
          <a:p>
            <a:pPr lvl="1"/>
            <a:r>
              <a:rPr lang="en-US" dirty="0"/>
              <a:t>2/66 died</a:t>
            </a:r>
          </a:p>
          <a:p>
            <a:pPr lvl="2"/>
            <a:r>
              <a:rPr lang="en-US" dirty="0"/>
              <a:t>Neither related to heart disease </a:t>
            </a:r>
          </a:p>
          <a:p>
            <a:endParaRPr lang="en-US" dirty="0"/>
          </a:p>
          <a:p>
            <a:r>
              <a:rPr lang="en-US" sz="3200" b="1" dirty="0"/>
              <a:t>Final Thought</a:t>
            </a:r>
            <a:r>
              <a:rPr lang="en-US" sz="3200" dirty="0"/>
              <a:t>: Dr. Paul Thompson (MD): “intellectually interesting, clinically worth knowing, but not worth worrying about.”</a:t>
            </a:r>
          </a:p>
        </p:txBody>
      </p:sp>
    </p:spTree>
    <p:extLst>
      <p:ext uri="{BB962C8B-B14F-4D97-AF65-F5344CB8AC3E}">
        <p14:creationId xmlns:p14="http://schemas.microsoft.com/office/powerpoint/2010/main" val="1738903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844550" y="304800"/>
            <a:ext cx="10680700" cy="6280150"/>
          </a:xfrm>
        </p:spPr>
        <p:txBody>
          <a:bodyPr>
            <a:normAutofit/>
          </a:bodyPr>
          <a:lstStyle/>
          <a:p>
            <a:r>
              <a:rPr lang="en-US" sz="13800" dirty="0"/>
              <a:t>Investigate</a:t>
            </a:r>
          </a:p>
        </p:txBody>
      </p:sp>
    </p:spTree>
    <p:extLst>
      <p:ext uri="{BB962C8B-B14F-4D97-AF65-F5344CB8AC3E}">
        <p14:creationId xmlns:p14="http://schemas.microsoft.com/office/powerpoint/2010/main" val="2056406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844550" y="304800"/>
            <a:ext cx="10680700" cy="6280150"/>
          </a:xfrm>
        </p:spPr>
        <p:txBody>
          <a:bodyPr>
            <a:normAutofit/>
          </a:bodyPr>
          <a:lstStyle/>
          <a:p>
            <a:r>
              <a:rPr lang="en-US" sz="13800" dirty="0"/>
              <a:t>Free:</a:t>
            </a:r>
          </a:p>
        </p:txBody>
      </p:sp>
    </p:spTree>
    <p:extLst>
      <p:ext uri="{BB962C8B-B14F-4D97-AF65-F5344CB8AC3E}">
        <p14:creationId xmlns:p14="http://schemas.microsoft.com/office/powerpoint/2010/main" val="2268809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84A47-C1AE-2502-2B2B-5A65EEF7A5D0}"/>
              </a:ext>
            </a:extLst>
          </p:cNvPr>
          <p:cNvSpPr>
            <a:spLocks noGrp="1"/>
          </p:cNvSpPr>
          <p:nvPr>
            <p:ph type="title"/>
          </p:nvPr>
        </p:nvSpPr>
        <p:spPr>
          <a:xfrm>
            <a:off x="838200" y="365126"/>
            <a:ext cx="10515600" cy="1032160"/>
          </a:xfrm>
        </p:spPr>
        <p:txBody>
          <a:bodyPr>
            <a:normAutofit/>
          </a:bodyPr>
          <a:lstStyle/>
          <a:p>
            <a:pPr algn="ctr"/>
            <a:r>
              <a:rPr lang="en-US" sz="6600" b="1" dirty="0"/>
              <a:t>Targeted Screening</a:t>
            </a:r>
          </a:p>
        </p:txBody>
      </p:sp>
      <p:sp>
        <p:nvSpPr>
          <p:cNvPr id="3" name="Content Placeholder 2">
            <a:extLst>
              <a:ext uri="{FF2B5EF4-FFF2-40B4-BE49-F238E27FC236}">
                <a16:creationId xmlns:a16="http://schemas.microsoft.com/office/drawing/2014/main" id="{B11D9659-3266-7925-B52D-E3E38F6DF994}"/>
              </a:ext>
            </a:extLst>
          </p:cNvPr>
          <p:cNvSpPr>
            <a:spLocks noGrp="1"/>
          </p:cNvSpPr>
          <p:nvPr>
            <p:ph idx="1"/>
          </p:nvPr>
        </p:nvSpPr>
        <p:spPr>
          <a:xfrm>
            <a:off x="493159" y="1479480"/>
            <a:ext cx="11209105" cy="4697484"/>
          </a:xfrm>
        </p:spPr>
        <p:txBody>
          <a:bodyPr>
            <a:normAutofit fontScale="85000" lnSpcReduction="10000"/>
          </a:bodyPr>
          <a:lstStyle/>
          <a:p>
            <a:pPr marL="514350" indent="-514350">
              <a:buFont typeface="+mj-lt"/>
              <a:buAutoNum type="arabicPeriod"/>
            </a:pPr>
            <a:r>
              <a:rPr lang="en-US" sz="3500" b="1" dirty="0"/>
              <a:t>Most common sports: Rowing, running, cycling, swimming, skiing</a:t>
            </a:r>
          </a:p>
          <a:p>
            <a:pPr marL="514350" indent="-514350">
              <a:buFont typeface="+mj-lt"/>
              <a:buAutoNum type="arabicPeriod"/>
            </a:pPr>
            <a:r>
              <a:rPr lang="en-US" sz="3500" b="1" dirty="0"/>
              <a:t>Annual SCD risk: Reggie Lewis &amp; Hank Gathers (1990’s)</a:t>
            </a:r>
          </a:p>
          <a:p>
            <a:pPr lvl="1"/>
            <a:r>
              <a:rPr lang="en-US" sz="2800" dirty="0"/>
              <a:t>black male college athletes 1 in 16,000</a:t>
            </a:r>
          </a:p>
          <a:p>
            <a:pPr lvl="1"/>
            <a:r>
              <a:rPr lang="en-US" sz="2800" dirty="0"/>
              <a:t>male basketball athletes 1 in 9,000</a:t>
            </a:r>
          </a:p>
          <a:p>
            <a:pPr lvl="1"/>
            <a:r>
              <a:rPr lang="en-US" sz="2800" dirty="0"/>
              <a:t>male black basketball athletes 1 in 4400.</a:t>
            </a:r>
            <a:r>
              <a:rPr lang="en-US" sz="2800" baseline="30000" dirty="0">
                <a:hlinkClick r:id="rId2"/>
              </a:rPr>
              <a:t>2</a:t>
            </a:r>
            <a:r>
              <a:rPr lang="en-US" sz="2800" dirty="0"/>
              <a:t> </a:t>
            </a:r>
          </a:p>
          <a:p>
            <a:pPr lvl="2"/>
            <a:r>
              <a:rPr lang="en-US" sz="2400" dirty="0"/>
              <a:t>These rates are not ‘extremely rare’ but alarmingly high.</a:t>
            </a:r>
            <a:endParaRPr lang="en-US" sz="2800" i="1" dirty="0"/>
          </a:p>
          <a:p>
            <a:pPr marL="742950" indent="-742950">
              <a:buFont typeface="+mj-lt"/>
              <a:buAutoNum type="arabicPeriod"/>
            </a:pPr>
            <a:r>
              <a:rPr lang="en-US" sz="3600" b="1" dirty="0"/>
              <a:t>ANY family history of early heart disease (&lt;50)</a:t>
            </a:r>
          </a:p>
          <a:p>
            <a:pPr lvl="2"/>
            <a:r>
              <a:rPr lang="en-US" sz="2400" dirty="0"/>
              <a:t>Likely single strongest predictor, yet, almost nobody takes it seriously </a:t>
            </a:r>
          </a:p>
          <a:p>
            <a:pPr lvl="2"/>
            <a:r>
              <a:rPr lang="en-US" sz="2400" dirty="0"/>
              <a:t>Joel Jamison (50% blockage)</a:t>
            </a:r>
          </a:p>
          <a:p>
            <a:pPr marL="742950" indent="-742950">
              <a:buFont typeface="+mj-lt"/>
              <a:buAutoNum type="arabicPeriod"/>
            </a:pPr>
            <a:r>
              <a:rPr lang="en-US" sz="3500" b="1" dirty="0"/>
              <a:t>AHA 12-step screening process</a:t>
            </a:r>
          </a:p>
          <a:p>
            <a:pPr lvl="2"/>
            <a:r>
              <a:rPr lang="en-US" sz="2800" dirty="0"/>
              <a:t>Do you faint, do you have chest discomfort while exercising</a:t>
            </a:r>
          </a:p>
          <a:p>
            <a:pPr lvl="2"/>
            <a:r>
              <a:rPr lang="en-US" sz="2800" dirty="0"/>
              <a:t>Sometimes looks like asthma </a:t>
            </a:r>
          </a:p>
          <a:p>
            <a:endParaRPr lang="en-US" sz="3200" dirty="0"/>
          </a:p>
        </p:txBody>
      </p:sp>
    </p:spTree>
    <p:extLst>
      <p:ext uri="{BB962C8B-B14F-4D97-AF65-F5344CB8AC3E}">
        <p14:creationId xmlns:p14="http://schemas.microsoft.com/office/powerpoint/2010/main" val="2908194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540774" y="304800"/>
            <a:ext cx="11336594" cy="6280150"/>
          </a:xfrm>
        </p:spPr>
        <p:txBody>
          <a:bodyPr>
            <a:normAutofit/>
          </a:bodyPr>
          <a:lstStyle/>
          <a:p>
            <a:r>
              <a:rPr lang="en-US" sz="13800" dirty="0"/>
              <a:t>Cheap/Medium</a:t>
            </a:r>
          </a:p>
        </p:txBody>
      </p:sp>
    </p:spTree>
    <p:extLst>
      <p:ext uri="{BB962C8B-B14F-4D97-AF65-F5344CB8AC3E}">
        <p14:creationId xmlns:p14="http://schemas.microsoft.com/office/powerpoint/2010/main" val="332562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A5B41-DC7B-64F8-DD75-888A2BD7EFE3}"/>
              </a:ext>
            </a:extLst>
          </p:cNvPr>
          <p:cNvSpPr>
            <a:spLocks noGrp="1"/>
          </p:cNvSpPr>
          <p:nvPr>
            <p:ph type="title"/>
          </p:nvPr>
        </p:nvSpPr>
        <p:spPr/>
        <p:txBody>
          <a:bodyPr/>
          <a:lstStyle/>
          <a:p>
            <a:pPr algn="ctr"/>
            <a:r>
              <a:rPr lang="en-US" b="1" dirty="0"/>
              <a:t>What are we even talking about?</a:t>
            </a:r>
          </a:p>
        </p:txBody>
      </p:sp>
      <p:sp>
        <p:nvSpPr>
          <p:cNvPr id="3" name="Content Placeholder 2">
            <a:extLst>
              <a:ext uri="{FF2B5EF4-FFF2-40B4-BE49-F238E27FC236}">
                <a16:creationId xmlns:a16="http://schemas.microsoft.com/office/drawing/2014/main" id="{8E98C5A8-8C77-1268-82F2-84556CF86E1E}"/>
              </a:ext>
            </a:extLst>
          </p:cNvPr>
          <p:cNvSpPr>
            <a:spLocks noGrp="1"/>
          </p:cNvSpPr>
          <p:nvPr>
            <p:ph idx="1"/>
          </p:nvPr>
        </p:nvSpPr>
        <p:spPr>
          <a:xfrm>
            <a:off x="400693" y="1690688"/>
            <a:ext cx="11486508" cy="4802187"/>
          </a:xfrm>
        </p:spPr>
        <p:txBody>
          <a:bodyPr>
            <a:normAutofit/>
          </a:bodyPr>
          <a:lstStyle/>
          <a:p>
            <a:r>
              <a:rPr lang="en-US" dirty="0"/>
              <a:t>The athlete’s heart, first documented by Henschen</a:t>
            </a:r>
            <a:r>
              <a:rPr lang="en-US" baseline="30000" dirty="0">
                <a:hlinkClick r:id="rId2"/>
              </a:rPr>
              <a:t>1</a:t>
            </a:r>
            <a:r>
              <a:rPr lang="en-US" dirty="0"/>
              <a:t> and Darling</a:t>
            </a:r>
            <a:r>
              <a:rPr lang="en-US" baseline="30000" dirty="0">
                <a:hlinkClick r:id="rId3"/>
              </a:rPr>
              <a:t>2</a:t>
            </a:r>
            <a:r>
              <a:rPr lang="en-US" dirty="0"/>
              <a:t> in 1899 through observations of cardiac enlargement of endurance athletes</a:t>
            </a:r>
          </a:p>
          <a:p>
            <a:r>
              <a:rPr lang="en-US" dirty="0"/>
              <a:t>Before Henschen’s</a:t>
            </a:r>
            <a:r>
              <a:rPr lang="en-US" baseline="30000" dirty="0">
                <a:hlinkClick r:id="rId2"/>
              </a:rPr>
              <a:t>1</a:t>
            </a:r>
            <a:r>
              <a:rPr lang="en-US" dirty="0"/>
              <a:t> formal naming, kindred constructs had emerged—the soldier’s heart observed in military recruits and the runner’s heart described in distance athletes—each an early recognition of exertion-associated cardiac remodeling, although often pathologized or misunderstood.</a:t>
            </a:r>
          </a:p>
          <a:p>
            <a:r>
              <a:rPr lang="en-US" dirty="0"/>
              <a:t>now recognized as </a:t>
            </a:r>
            <a:r>
              <a:rPr lang="en-US" b="1" dirty="0"/>
              <a:t>exercise-induced cardiac remodeling (EICR)—</a:t>
            </a:r>
            <a:r>
              <a:rPr lang="en-US" dirty="0"/>
              <a:t>reflects adaptive structural, functional, and electrical changes that enable the heart to meet sustained athletic demands.</a:t>
            </a:r>
          </a:p>
        </p:txBody>
      </p:sp>
    </p:spTree>
    <p:extLst>
      <p:ext uri="{BB962C8B-B14F-4D97-AF65-F5344CB8AC3E}">
        <p14:creationId xmlns:p14="http://schemas.microsoft.com/office/powerpoint/2010/main" val="801486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03649-060A-5209-6E36-1A9782BB2ECD}"/>
              </a:ext>
            </a:extLst>
          </p:cNvPr>
          <p:cNvSpPr>
            <a:spLocks noGrp="1"/>
          </p:cNvSpPr>
          <p:nvPr>
            <p:ph type="title"/>
          </p:nvPr>
        </p:nvSpPr>
        <p:spPr/>
        <p:txBody>
          <a:bodyPr>
            <a:normAutofit fontScale="90000"/>
          </a:bodyPr>
          <a:lstStyle/>
          <a:p>
            <a:r>
              <a:rPr lang="en-US" dirty="0">
                <a:hlinkClick r:id="rId2"/>
              </a:rPr>
              <a:t>https://bjsm.bmj.com/content/50/22/1376.long</a:t>
            </a:r>
            <a:br>
              <a:rPr lang="en-US" dirty="0"/>
            </a:br>
            <a:endParaRPr lang="en-US" dirty="0"/>
          </a:p>
        </p:txBody>
      </p:sp>
      <p:sp>
        <p:nvSpPr>
          <p:cNvPr id="3" name="Content Placeholder 2">
            <a:extLst>
              <a:ext uri="{FF2B5EF4-FFF2-40B4-BE49-F238E27FC236}">
                <a16:creationId xmlns:a16="http://schemas.microsoft.com/office/drawing/2014/main" id="{AB383CF4-D791-8F4A-8F1B-5590E834ABE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CF2B79A-4F9C-FFA9-34FF-F2AD9B6E3ED5}"/>
              </a:ext>
            </a:extLst>
          </p:cNvPr>
          <p:cNvPicPr>
            <a:picLocks noChangeAspect="1"/>
          </p:cNvPicPr>
          <p:nvPr/>
        </p:nvPicPr>
        <p:blipFill>
          <a:blip r:embed="rId3"/>
          <a:stretch>
            <a:fillRect/>
          </a:stretch>
        </p:blipFill>
        <p:spPr>
          <a:xfrm>
            <a:off x="0" y="1573084"/>
            <a:ext cx="9483047" cy="5196190"/>
          </a:xfrm>
          <a:prstGeom prst="rect">
            <a:avLst/>
          </a:prstGeom>
        </p:spPr>
      </p:pic>
    </p:spTree>
    <p:extLst>
      <p:ext uri="{BB962C8B-B14F-4D97-AF65-F5344CB8AC3E}">
        <p14:creationId xmlns:p14="http://schemas.microsoft.com/office/powerpoint/2010/main" val="2012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214E-E6B4-455E-7A91-275E09471E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1C88FB-C2E8-773D-6BE0-52A382B2154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7187E02-7CD3-69A3-731C-BB7CE2D46CD7}"/>
              </a:ext>
            </a:extLst>
          </p:cNvPr>
          <p:cNvPicPr>
            <a:picLocks noChangeAspect="1"/>
          </p:cNvPicPr>
          <p:nvPr/>
        </p:nvPicPr>
        <p:blipFill>
          <a:blip r:embed="rId2"/>
          <a:stretch>
            <a:fillRect/>
          </a:stretch>
        </p:blipFill>
        <p:spPr>
          <a:xfrm>
            <a:off x="710656" y="1240843"/>
            <a:ext cx="11049222" cy="4268705"/>
          </a:xfrm>
          <a:prstGeom prst="rect">
            <a:avLst/>
          </a:prstGeom>
        </p:spPr>
      </p:pic>
    </p:spTree>
    <p:extLst>
      <p:ext uri="{BB962C8B-B14F-4D97-AF65-F5344CB8AC3E}">
        <p14:creationId xmlns:p14="http://schemas.microsoft.com/office/powerpoint/2010/main" val="1986556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2BE4-3682-644C-9868-9A0479EC13E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BB4C8CC-72B6-2E4E-4F4F-8F5B3D0E5D4B}"/>
              </a:ext>
            </a:extLst>
          </p:cNvPr>
          <p:cNvSpPr>
            <a:spLocks noGrp="1"/>
          </p:cNvSpPr>
          <p:nvPr>
            <p:ph idx="1"/>
          </p:nvPr>
        </p:nvSpPr>
        <p:spPr/>
        <p:txBody>
          <a:bodyPr/>
          <a:lstStyle/>
          <a:p>
            <a:r>
              <a:rPr lang="en-US" dirty="0"/>
              <a:t>Apparently in Italy, all athletes, from elementary to pros – go through government funded ECG screening</a:t>
            </a:r>
          </a:p>
          <a:p>
            <a:r>
              <a:rPr lang="en-US" dirty="0"/>
              <a:t>Italy has ~2-3x number of doctors per capita as US, so not realistic here (US is also more diverse and simply has far, far more people than Italy to deal with)</a:t>
            </a:r>
          </a:p>
          <a:p>
            <a:r>
              <a:rPr lang="en-US" dirty="0" err="1"/>
              <a:t>Bc</a:t>
            </a:r>
            <a:r>
              <a:rPr lang="en-US" dirty="0"/>
              <a:t> of this, you would end up with huge number of athletes being misdiagnosed and put on alter when they really don’t have to be, since people aren’t trained in sport cardiology, so everything would look like a disease vs. normal adaptation </a:t>
            </a:r>
          </a:p>
          <a:p>
            <a:endParaRPr lang="en-US" dirty="0"/>
          </a:p>
        </p:txBody>
      </p:sp>
    </p:spTree>
    <p:extLst>
      <p:ext uri="{BB962C8B-B14F-4D97-AF65-F5344CB8AC3E}">
        <p14:creationId xmlns:p14="http://schemas.microsoft.com/office/powerpoint/2010/main" val="3707107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AD7C-FBF4-557C-8E72-E0719530170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21DFADA-6D52-7157-963C-CF808CB8AD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B96B02C-F6EE-E07F-62FF-836ADE2A4956}"/>
              </a:ext>
            </a:extLst>
          </p:cNvPr>
          <p:cNvPicPr>
            <a:picLocks noChangeAspect="1"/>
          </p:cNvPicPr>
          <p:nvPr/>
        </p:nvPicPr>
        <p:blipFill>
          <a:blip r:embed="rId2"/>
          <a:stretch>
            <a:fillRect/>
          </a:stretch>
        </p:blipFill>
        <p:spPr>
          <a:xfrm>
            <a:off x="1335227" y="404260"/>
            <a:ext cx="9740316" cy="6049479"/>
          </a:xfrm>
          <a:prstGeom prst="rect">
            <a:avLst/>
          </a:prstGeom>
        </p:spPr>
      </p:pic>
    </p:spTree>
    <p:extLst>
      <p:ext uri="{BB962C8B-B14F-4D97-AF65-F5344CB8AC3E}">
        <p14:creationId xmlns:p14="http://schemas.microsoft.com/office/powerpoint/2010/main" val="3285614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20001-E774-A78A-D91F-CC6255D4FEA8}"/>
              </a:ext>
            </a:extLst>
          </p:cNvPr>
          <p:cNvSpPr>
            <a:spLocks noGrp="1"/>
          </p:cNvSpPr>
          <p:nvPr>
            <p:ph idx="1"/>
          </p:nvPr>
        </p:nvSpPr>
        <p:spPr>
          <a:xfrm>
            <a:off x="404038" y="584791"/>
            <a:ext cx="4912242" cy="5592172"/>
          </a:xfrm>
        </p:spPr>
        <p:txBody>
          <a:bodyPr/>
          <a:lstStyle/>
          <a:p>
            <a:pPr marL="0" indent="0">
              <a:buNone/>
            </a:pPr>
            <a:r>
              <a:rPr lang="en-US" sz="3200" dirty="0"/>
              <a:t>“Sports Cardiology” new field (20 years or so)</a:t>
            </a:r>
          </a:p>
          <a:p>
            <a:pPr lvl="1"/>
            <a:r>
              <a:rPr lang="en-US" sz="2800" dirty="0">
                <a:hlinkClick r:id="rId2"/>
              </a:rPr>
              <a:t>https://www.medstarhealth.org/services/sports-performance-cardiology</a:t>
            </a:r>
            <a:r>
              <a:rPr lang="en-US" sz="2800" dirty="0"/>
              <a:t> </a:t>
            </a:r>
          </a:p>
          <a:p>
            <a:endParaRPr lang="en-US" dirty="0"/>
          </a:p>
        </p:txBody>
      </p:sp>
      <p:pic>
        <p:nvPicPr>
          <p:cNvPr id="5" name="Picture 4">
            <a:extLst>
              <a:ext uri="{FF2B5EF4-FFF2-40B4-BE49-F238E27FC236}">
                <a16:creationId xmlns:a16="http://schemas.microsoft.com/office/drawing/2014/main" id="{63B619D9-4819-3B9A-27E2-14985A15198B}"/>
              </a:ext>
            </a:extLst>
          </p:cNvPr>
          <p:cNvPicPr>
            <a:picLocks noChangeAspect="1"/>
          </p:cNvPicPr>
          <p:nvPr/>
        </p:nvPicPr>
        <p:blipFill>
          <a:blip r:embed="rId3"/>
          <a:stretch>
            <a:fillRect/>
          </a:stretch>
        </p:blipFill>
        <p:spPr>
          <a:xfrm>
            <a:off x="5709481" y="0"/>
            <a:ext cx="5855399" cy="6858000"/>
          </a:xfrm>
          <a:prstGeom prst="rect">
            <a:avLst/>
          </a:prstGeom>
        </p:spPr>
      </p:pic>
    </p:spTree>
    <p:extLst>
      <p:ext uri="{BB962C8B-B14F-4D97-AF65-F5344CB8AC3E}">
        <p14:creationId xmlns:p14="http://schemas.microsoft.com/office/powerpoint/2010/main" val="971307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E2045A-4EE9-A26E-C008-8F3B7C56E001}"/>
              </a:ext>
            </a:extLst>
          </p:cNvPr>
          <p:cNvSpPr>
            <a:spLocks noGrp="1"/>
          </p:cNvSpPr>
          <p:nvPr>
            <p:ph idx="1"/>
          </p:nvPr>
        </p:nvSpPr>
        <p:spPr>
          <a:xfrm>
            <a:off x="414670" y="776176"/>
            <a:ext cx="10939130" cy="5656521"/>
          </a:xfrm>
        </p:spPr>
        <p:txBody>
          <a:bodyPr>
            <a:normAutofit/>
          </a:bodyPr>
          <a:lstStyle/>
          <a:p>
            <a:r>
              <a:rPr lang="en-US" b="1" dirty="0"/>
              <a:t>Coronary CT angiogram </a:t>
            </a:r>
            <a:r>
              <a:rPr lang="en-US" dirty="0"/>
              <a:t>($1,200)</a:t>
            </a:r>
          </a:p>
          <a:p>
            <a:pPr lvl="1"/>
            <a:r>
              <a:rPr lang="en-US" dirty="0"/>
              <a:t>Images coronary arteries on CT scanner</a:t>
            </a:r>
          </a:p>
          <a:p>
            <a:pPr lvl="1"/>
            <a:r>
              <a:rPr lang="en-US" dirty="0"/>
              <a:t>Calcium Score</a:t>
            </a:r>
          </a:p>
          <a:p>
            <a:pPr lvl="1"/>
            <a:endParaRPr lang="en-US" dirty="0"/>
          </a:p>
          <a:p>
            <a:r>
              <a:rPr lang="en-US" b="1" dirty="0" err="1"/>
              <a:t>Cleerly</a:t>
            </a:r>
            <a:endParaRPr lang="en-US" b="1" dirty="0"/>
          </a:p>
          <a:p>
            <a:pPr lvl="1"/>
            <a:r>
              <a:rPr lang="en-US" dirty="0"/>
              <a:t>FDA-cleared machine learning algorithms to non-invasively measure atherosclerosis (plaque), stenosis, and likelihood of ischemia using coronary computed tomography angiography (CCTA) studies.</a:t>
            </a:r>
          </a:p>
          <a:p>
            <a:pPr lvl="1"/>
            <a:r>
              <a:rPr lang="en-US" dirty="0"/>
              <a:t>Our machine-learning AI generates a 3D model of the patient’s coronary arteries, identifies their lumen and vessel walls, locates and measures stenoses, while quantifying and categorizing plaque.</a:t>
            </a:r>
            <a:r>
              <a:rPr lang="en-US" baseline="30000" dirty="0">
                <a:hlinkClick r:id="rId2"/>
              </a:rPr>
              <a:t>1</a:t>
            </a:r>
            <a:r>
              <a:rPr lang="en-US" dirty="0"/>
              <a:t> </a:t>
            </a:r>
            <a:r>
              <a:rPr lang="en-US" dirty="0" err="1"/>
              <a:t>Cleerly</a:t>
            </a:r>
            <a:r>
              <a:rPr lang="en-US" dirty="0"/>
              <a:t> ISCHEMIA’s algorithm uses measurements based on invasive FFR data to determine the likelihood of vessel-level ischemia.</a:t>
            </a:r>
            <a:r>
              <a:rPr lang="en-US" baseline="30000" dirty="0">
                <a:hlinkClick r:id="rId2"/>
              </a:rPr>
              <a:t>2</a:t>
            </a:r>
            <a:endParaRPr lang="en-US" baseline="30000" dirty="0"/>
          </a:p>
          <a:p>
            <a:pPr lvl="1"/>
            <a:r>
              <a:rPr lang="en-US" dirty="0"/>
              <a:t>Cost: $1,500-2,500</a:t>
            </a:r>
          </a:p>
          <a:p>
            <a:pPr lvl="1"/>
            <a:endParaRPr lang="en-US" dirty="0"/>
          </a:p>
        </p:txBody>
      </p:sp>
      <p:pic>
        <p:nvPicPr>
          <p:cNvPr id="5" name="Picture 4">
            <a:extLst>
              <a:ext uri="{FF2B5EF4-FFF2-40B4-BE49-F238E27FC236}">
                <a16:creationId xmlns:a16="http://schemas.microsoft.com/office/drawing/2014/main" id="{B9D197C6-EA83-69AB-7267-8EBA6313E2EA}"/>
              </a:ext>
            </a:extLst>
          </p:cNvPr>
          <p:cNvPicPr>
            <a:picLocks noChangeAspect="1"/>
          </p:cNvPicPr>
          <p:nvPr/>
        </p:nvPicPr>
        <p:blipFill>
          <a:blip r:embed="rId3"/>
          <a:srcRect l="13284" t="20129" r="5287" b="8160"/>
          <a:stretch>
            <a:fillRect/>
          </a:stretch>
        </p:blipFill>
        <p:spPr>
          <a:xfrm>
            <a:off x="8864893" y="308345"/>
            <a:ext cx="2572196" cy="2402958"/>
          </a:xfrm>
          <a:prstGeom prst="rect">
            <a:avLst/>
          </a:prstGeom>
        </p:spPr>
      </p:pic>
    </p:spTree>
    <p:extLst>
      <p:ext uri="{BB962C8B-B14F-4D97-AF65-F5344CB8AC3E}">
        <p14:creationId xmlns:p14="http://schemas.microsoft.com/office/powerpoint/2010/main" val="3140029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715729-6CB2-33D0-FEB6-019C5190AEDD}"/>
              </a:ext>
            </a:extLst>
          </p:cNvPr>
          <p:cNvSpPr>
            <a:spLocks noGrp="1"/>
          </p:cNvSpPr>
          <p:nvPr>
            <p:ph idx="1"/>
          </p:nvPr>
        </p:nvSpPr>
        <p:spPr>
          <a:xfrm>
            <a:off x="735458" y="880403"/>
            <a:ext cx="10515600" cy="4351338"/>
          </a:xfrm>
        </p:spPr>
        <p:txBody>
          <a:bodyPr/>
          <a:lstStyle/>
          <a:p>
            <a:r>
              <a:rPr lang="en-US" dirty="0">
                <a:hlinkClick r:id="rId2"/>
              </a:rPr>
              <a:t>https://academic.oup.com/eurheartj/article/47/2/152/8263812?login=false</a:t>
            </a:r>
            <a:endParaRPr lang="en-US" dirty="0"/>
          </a:p>
          <a:p>
            <a:endParaRPr lang="en-US" dirty="0"/>
          </a:p>
        </p:txBody>
      </p:sp>
      <p:pic>
        <p:nvPicPr>
          <p:cNvPr id="5" name="Picture 4">
            <a:extLst>
              <a:ext uri="{FF2B5EF4-FFF2-40B4-BE49-F238E27FC236}">
                <a16:creationId xmlns:a16="http://schemas.microsoft.com/office/drawing/2014/main" id="{B3BB770B-1B61-3D0E-0AB5-FDC626FBB77A}"/>
              </a:ext>
            </a:extLst>
          </p:cNvPr>
          <p:cNvPicPr>
            <a:picLocks noChangeAspect="1"/>
          </p:cNvPicPr>
          <p:nvPr/>
        </p:nvPicPr>
        <p:blipFill>
          <a:blip r:embed="rId3"/>
          <a:stretch>
            <a:fillRect/>
          </a:stretch>
        </p:blipFill>
        <p:spPr>
          <a:xfrm>
            <a:off x="1977656" y="1566906"/>
            <a:ext cx="7761767" cy="5170790"/>
          </a:xfrm>
          <a:prstGeom prst="rect">
            <a:avLst/>
          </a:prstGeom>
        </p:spPr>
      </p:pic>
    </p:spTree>
    <p:extLst>
      <p:ext uri="{BB962C8B-B14F-4D97-AF65-F5344CB8AC3E}">
        <p14:creationId xmlns:p14="http://schemas.microsoft.com/office/powerpoint/2010/main" val="2555100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E95F8-D716-5FE8-9601-17A3B55E4BF4}"/>
            </a:ext>
          </a:extLst>
        </p:cNvPr>
        <p:cNvGrpSpPr/>
        <p:nvPr/>
      </p:nvGrpSpPr>
      <p:grpSpPr>
        <a:xfrm>
          <a:off x="0" y="0"/>
          <a:ext cx="0" cy="0"/>
          <a:chOff x="0" y="0"/>
          <a:chExt cx="0" cy="0"/>
        </a:xfrm>
      </p:grpSpPr>
      <p:pic>
        <p:nvPicPr>
          <p:cNvPr id="2050" name="Picture 2" descr="ECG interpretation in athletes presents several challenges due to physiological adaptations that can mimic pathological findings. A probabilistic approach is essential to refine pre-test probability, incorporating individual risk factors such as family history, sex, and ethnicity. When first-line tests fail to clarify the significance of ECG abnormalities, second-line investigations such as advanced imaging or functional assessments play a crucial role. In some cases, uncertainty may persist even with thorough diagnostic work. In such circumstances, the athlete may resume playing with periodic re-evaluation. Investigations shown are illustrative and not mandatory for all cases.">
            <a:extLst>
              <a:ext uri="{FF2B5EF4-FFF2-40B4-BE49-F238E27FC236}">
                <a16:creationId xmlns:a16="http://schemas.microsoft.com/office/drawing/2014/main" id="{BE108E2F-AE51-AFB2-A310-D48A7A393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09" y="264082"/>
            <a:ext cx="8571653" cy="632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675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25771-EDAC-BEAC-DBB8-263E7550ECEA}"/>
              </a:ext>
            </a:extLst>
          </p:cNvPr>
          <p:cNvSpPr>
            <a:spLocks noGrp="1"/>
          </p:cNvSpPr>
          <p:nvPr>
            <p:ph type="title"/>
          </p:nvPr>
        </p:nvSpPr>
        <p:spPr/>
        <p:txBody>
          <a:bodyPr>
            <a:normAutofit fontScale="90000"/>
          </a:bodyPr>
          <a:lstStyle/>
          <a:p>
            <a:r>
              <a:rPr lang="en-US" dirty="0">
                <a:hlinkClick r:id="rId2"/>
              </a:rPr>
              <a:t>https://www.slas-technology.org/article/S2472-6303(25)00044-5/fulltext</a:t>
            </a:r>
            <a:br>
              <a:rPr lang="en-US" dirty="0"/>
            </a:br>
            <a:endParaRPr lang="en-US" dirty="0"/>
          </a:p>
        </p:txBody>
      </p:sp>
      <p:sp>
        <p:nvSpPr>
          <p:cNvPr id="3" name="Content Placeholder 2">
            <a:extLst>
              <a:ext uri="{FF2B5EF4-FFF2-40B4-BE49-F238E27FC236}">
                <a16:creationId xmlns:a16="http://schemas.microsoft.com/office/drawing/2014/main" id="{99165FCF-86AA-A7B1-15D5-71B8A347BFF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36058CD-BE92-D4E0-7B0F-9100C29AD335}"/>
              </a:ext>
            </a:extLst>
          </p:cNvPr>
          <p:cNvPicPr>
            <a:picLocks noChangeAspect="1"/>
          </p:cNvPicPr>
          <p:nvPr/>
        </p:nvPicPr>
        <p:blipFill>
          <a:blip r:embed="rId3"/>
          <a:stretch>
            <a:fillRect/>
          </a:stretch>
        </p:blipFill>
        <p:spPr>
          <a:xfrm>
            <a:off x="3887274" y="1262026"/>
            <a:ext cx="7466526" cy="5405454"/>
          </a:xfrm>
          <a:prstGeom prst="rect">
            <a:avLst/>
          </a:prstGeom>
        </p:spPr>
      </p:pic>
    </p:spTree>
    <p:extLst>
      <p:ext uri="{BB962C8B-B14F-4D97-AF65-F5344CB8AC3E}">
        <p14:creationId xmlns:p14="http://schemas.microsoft.com/office/powerpoint/2010/main" val="2878705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92533F8-6223-9BCD-38BA-563530125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66AA3-15C2-9BB7-A15C-229DCFF5C06A}"/>
              </a:ext>
            </a:extLst>
          </p:cNvPr>
          <p:cNvSpPr>
            <a:spLocks noGrp="1"/>
          </p:cNvSpPr>
          <p:nvPr>
            <p:ph type="ctrTitle"/>
          </p:nvPr>
        </p:nvSpPr>
        <p:spPr>
          <a:xfrm>
            <a:off x="844550" y="304800"/>
            <a:ext cx="10680700" cy="6280150"/>
          </a:xfrm>
        </p:spPr>
        <p:txBody>
          <a:bodyPr>
            <a:normAutofit/>
          </a:bodyPr>
          <a:lstStyle/>
          <a:p>
            <a:r>
              <a:rPr lang="en-US" sz="13800" dirty="0"/>
              <a:t>Intervene</a:t>
            </a:r>
          </a:p>
        </p:txBody>
      </p:sp>
    </p:spTree>
    <p:extLst>
      <p:ext uri="{BB962C8B-B14F-4D97-AF65-F5344CB8AC3E}">
        <p14:creationId xmlns:p14="http://schemas.microsoft.com/office/powerpoint/2010/main" val="169566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1D651-0842-28CC-30A2-CD954874841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BB36E-7B42-EB39-0121-E6643F2D837D}"/>
              </a:ext>
            </a:extLst>
          </p:cNvPr>
          <p:cNvSpPr>
            <a:spLocks noGrp="1"/>
          </p:cNvSpPr>
          <p:nvPr>
            <p:ph idx="1"/>
          </p:nvPr>
        </p:nvSpPr>
        <p:spPr>
          <a:xfrm>
            <a:off x="301557" y="829340"/>
            <a:ext cx="11489950" cy="5645888"/>
          </a:xfrm>
        </p:spPr>
        <p:txBody>
          <a:bodyPr>
            <a:normAutofit/>
          </a:bodyPr>
          <a:lstStyle/>
          <a:p>
            <a:r>
              <a:rPr lang="en-US" sz="3200" b="1" dirty="0"/>
              <a:t>Greeks</a:t>
            </a:r>
            <a:r>
              <a:rPr lang="en-US" sz="3200" dirty="0"/>
              <a:t>:</a:t>
            </a:r>
          </a:p>
          <a:p>
            <a:pPr lvl="1"/>
            <a:r>
              <a:rPr lang="en-US" sz="2800" dirty="0"/>
              <a:t>Herodicus &amp; Hippocrates [later Galen] advocated for exercise as cornerstone of health</a:t>
            </a:r>
          </a:p>
          <a:p>
            <a:pPr lvl="2"/>
            <a:r>
              <a:rPr lang="en-US" sz="2400" dirty="0"/>
              <a:t>Hippo: emphasized balance between exertion &amp; recovery; early concept of training principles</a:t>
            </a:r>
          </a:p>
          <a:p>
            <a:pPr lvl="1"/>
            <a:r>
              <a:rPr lang="en-US" sz="2800" dirty="0"/>
              <a:t>Marathon/Pheidippides:</a:t>
            </a:r>
          </a:p>
          <a:p>
            <a:pPr lvl="2"/>
            <a:r>
              <a:rPr lang="en-US" sz="2400" dirty="0"/>
              <a:t>Marathon to Athens, </a:t>
            </a:r>
            <a:r>
              <a:rPr lang="en-US" sz="2400" dirty="0" err="1"/>
              <a:t>convey’s</a:t>
            </a:r>
            <a:r>
              <a:rPr lang="en-US" sz="2400" dirty="0"/>
              <a:t> early recognition of extreme exertion to CV events</a:t>
            </a:r>
          </a:p>
          <a:p>
            <a:r>
              <a:rPr lang="en-US" sz="3200" b="1" dirty="0"/>
              <a:t>Soldier’s Heart</a:t>
            </a:r>
            <a:r>
              <a:rPr lang="en-US" sz="3200" dirty="0"/>
              <a:t>:</a:t>
            </a:r>
          </a:p>
          <a:p>
            <a:pPr lvl="1"/>
            <a:r>
              <a:rPr lang="en-US" sz="2800" dirty="0"/>
              <a:t>tachycardia, breathlessness, fatigue); likely panic attack/stress</a:t>
            </a:r>
          </a:p>
          <a:p>
            <a:pPr lvl="2"/>
            <a:r>
              <a:rPr lang="en-US" sz="2400" dirty="0"/>
              <a:t>Signaled connection between strain and CV health</a:t>
            </a:r>
          </a:p>
          <a:p>
            <a:r>
              <a:rPr lang="en-US" sz="3200" b="1" dirty="0"/>
              <a:t>Early 1900’s, the entire story emerges</a:t>
            </a:r>
          </a:p>
          <a:p>
            <a:pPr marL="914400" lvl="2" indent="0">
              <a:buNone/>
            </a:pPr>
            <a:endParaRPr lang="en-US" sz="2400" dirty="0"/>
          </a:p>
        </p:txBody>
      </p:sp>
    </p:spTree>
    <p:extLst>
      <p:ext uri="{BB962C8B-B14F-4D97-AF65-F5344CB8AC3E}">
        <p14:creationId xmlns:p14="http://schemas.microsoft.com/office/powerpoint/2010/main" val="3026486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844550" y="304800"/>
            <a:ext cx="10680700" cy="6280150"/>
          </a:xfrm>
        </p:spPr>
        <p:txBody>
          <a:bodyPr>
            <a:normAutofit/>
          </a:bodyPr>
          <a:lstStyle/>
          <a:p>
            <a:r>
              <a:rPr lang="en-US" sz="13800" dirty="0"/>
              <a:t>Free:</a:t>
            </a:r>
          </a:p>
        </p:txBody>
      </p:sp>
    </p:spTree>
    <p:extLst>
      <p:ext uri="{BB962C8B-B14F-4D97-AF65-F5344CB8AC3E}">
        <p14:creationId xmlns:p14="http://schemas.microsoft.com/office/powerpoint/2010/main" val="2010062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B9EC6-BF30-2ABD-164D-B9D23557E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5D417-30D3-18C3-9E9A-81626A5CA8EA}"/>
              </a:ext>
            </a:extLst>
          </p:cNvPr>
          <p:cNvSpPr>
            <a:spLocks noGrp="1"/>
          </p:cNvSpPr>
          <p:nvPr>
            <p:ph type="title"/>
          </p:nvPr>
        </p:nvSpPr>
        <p:spPr>
          <a:xfrm>
            <a:off x="838200" y="365126"/>
            <a:ext cx="10515600" cy="1032160"/>
          </a:xfrm>
        </p:spPr>
        <p:txBody>
          <a:bodyPr>
            <a:normAutofit/>
          </a:bodyPr>
          <a:lstStyle/>
          <a:p>
            <a:pPr algn="ctr"/>
            <a:r>
              <a:rPr lang="en-US" sz="6600" b="1" dirty="0"/>
              <a:t>Misc</a:t>
            </a:r>
          </a:p>
        </p:txBody>
      </p:sp>
      <p:sp>
        <p:nvSpPr>
          <p:cNvPr id="3" name="Content Placeholder 2">
            <a:extLst>
              <a:ext uri="{FF2B5EF4-FFF2-40B4-BE49-F238E27FC236}">
                <a16:creationId xmlns:a16="http://schemas.microsoft.com/office/drawing/2014/main" id="{87F8713E-359B-92B7-0695-ABC8B1435F5D}"/>
              </a:ext>
            </a:extLst>
          </p:cNvPr>
          <p:cNvSpPr>
            <a:spLocks noGrp="1"/>
          </p:cNvSpPr>
          <p:nvPr>
            <p:ph idx="1"/>
          </p:nvPr>
        </p:nvSpPr>
        <p:spPr>
          <a:xfrm>
            <a:off x="493159" y="1479480"/>
            <a:ext cx="11209105" cy="4697484"/>
          </a:xfrm>
        </p:spPr>
        <p:txBody>
          <a:bodyPr>
            <a:normAutofit fontScale="92500" lnSpcReduction="10000"/>
          </a:bodyPr>
          <a:lstStyle/>
          <a:p>
            <a:r>
              <a:rPr lang="en-US" sz="3200" dirty="0"/>
              <a:t>Detrain and See:</a:t>
            </a:r>
          </a:p>
          <a:p>
            <a:pPr lvl="1"/>
            <a:r>
              <a:rPr lang="en-US" sz="2800" dirty="0"/>
              <a:t>May ask you to stop training for 3 months then reimage, that’s the only way to establish causality vs. genetics</a:t>
            </a:r>
          </a:p>
          <a:p>
            <a:pPr lvl="1"/>
            <a:r>
              <a:rPr lang="en-US" sz="2800" i="1" dirty="0"/>
              <a:t>“a study found 20% of former athletes still have enlarged LV 5 yr later”</a:t>
            </a:r>
          </a:p>
          <a:p>
            <a:pPr lvl="1"/>
            <a:endParaRPr lang="en-US" sz="2800" i="1" dirty="0"/>
          </a:p>
          <a:p>
            <a:r>
              <a:rPr lang="en-US" dirty="0"/>
              <a:t>Exercise Limit: 1 </a:t>
            </a:r>
            <a:r>
              <a:rPr lang="en-US" dirty="0" err="1"/>
              <a:t>hr</a:t>
            </a:r>
            <a:r>
              <a:rPr lang="en-US" dirty="0"/>
              <a:t> per day</a:t>
            </a:r>
          </a:p>
          <a:p>
            <a:pPr lvl="1"/>
            <a:r>
              <a:rPr lang="en-US" dirty="0"/>
              <a:t>No strong argument that more than that is NECESSARY for great health</a:t>
            </a:r>
          </a:p>
          <a:p>
            <a:r>
              <a:rPr lang="en-US" dirty="0"/>
              <a:t>However, if you choose to go past this, for whatever reason, than you need to proactivity monitor heart health, CAN’T just assume it’s ok</a:t>
            </a:r>
          </a:p>
          <a:p>
            <a:pPr lvl="1"/>
            <a:r>
              <a:rPr lang="en-US" dirty="0"/>
              <a:t>Can’t just assume because your VO2 is high </a:t>
            </a:r>
          </a:p>
          <a:p>
            <a:pPr lvl="1"/>
            <a:r>
              <a:rPr lang="en-US" dirty="0"/>
              <a:t>Can’t just assume </a:t>
            </a:r>
            <a:r>
              <a:rPr lang="en-US" dirty="0" err="1"/>
              <a:t>bc</a:t>
            </a:r>
            <a:r>
              <a:rPr lang="en-US" dirty="0"/>
              <a:t> your blood lipid panel is good</a:t>
            </a:r>
          </a:p>
          <a:p>
            <a:pPr lvl="1"/>
            <a:r>
              <a:rPr lang="en-US" dirty="0"/>
              <a:t>HAVE to get multiple forms of imaging </a:t>
            </a:r>
          </a:p>
          <a:p>
            <a:pPr lvl="1"/>
            <a:endParaRPr lang="en-US" sz="2800" i="1" dirty="0"/>
          </a:p>
          <a:p>
            <a:pPr marL="457200" lvl="1" indent="0">
              <a:buNone/>
            </a:pPr>
            <a:endParaRPr lang="en-US" sz="2800" i="1" dirty="0"/>
          </a:p>
        </p:txBody>
      </p:sp>
    </p:spTree>
    <p:extLst>
      <p:ext uri="{BB962C8B-B14F-4D97-AF65-F5344CB8AC3E}">
        <p14:creationId xmlns:p14="http://schemas.microsoft.com/office/powerpoint/2010/main" val="1859995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39AE-FAC9-ACF6-2D00-2EED266C29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307D9B-97C7-2B09-5ECC-5A677789A84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2D4EE82-8804-FE43-AAB7-A86F4382460B}"/>
              </a:ext>
            </a:extLst>
          </p:cNvPr>
          <p:cNvPicPr>
            <a:picLocks noChangeAspect="1"/>
          </p:cNvPicPr>
          <p:nvPr/>
        </p:nvPicPr>
        <p:blipFill>
          <a:blip r:embed="rId2"/>
          <a:stretch>
            <a:fillRect/>
          </a:stretch>
        </p:blipFill>
        <p:spPr>
          <a:xfrm>
            <a:off x="2033953" y="0"/>
            <a:ext cx="8124093" cy="6858000"/>
          </a:xfrm>
          <a:prstGeom prst="rect">
            <a:avLst/>
          </a:prstGeom>
        </p:spPr>
      </p:pic>
      <p:pic>
        <p:nvPicPr>
          <p:cNvPr id="4" name="Picture 3">
            <a:extLst>
              <a:ext uri="{FF2B5EF4-FFF2-40B4-BE49-F238E27FC236}">
                <a16:creationId xmlns:a16="http://schemas.microsoft.com/office/drawing/2014/main" id="{17DC94A6-CCA2-297F-FEDC-40A6DAAB3D79}"/>
              </a:ext>
            </a:extLst>
          </p:cNvPr>
          <p:cNvPicPr>
            <a:picLocks noChangeAspect="1"/>
          </p:cNvPicPr>
          <p:nvPr/>
        </p:nvPicPr>
        <p:blipFill>
          <a:blip r:embed="rId3"/>
          <a:stretch>
            <a:fillRect/>
          </a:stretch>
        </p:blipFill>
        <p:spPr>
          <a:xfrm>
            <a:off x="679422" y="2886950"/>
            <a:ext cx="10450383" cy="1743318"/>
          </a:xfrm>
          <a:prstGeom prst="rect">
            <a:avLst/>
          </a:prstGeom>
        </p:spPr>
      </p:pic>
    </p:spTree>
    <p:extLst>
      <p:ext uri="{BB962C8B-B14F-4D97-AF65-F5344CB8AC3E}">
        <p14:creationId xmlns:p14="http://schemas.microsoft.com/office/powerpoint/2010/main" val="3921293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74789-95B3-97E5-A80A-2A2D9E241E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211155-8564-0F3B-8A6F-93A203D5868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6674B29-8636-0B78-B807-945022B74888}"/>
              </a:ext>
            </a:extLst>
          </p:cNvPr>
          <p:cNvPicPr>
            <a:picLocks noChangeAspect="1"/>
          </p:cNvPicPr>
          <p:nvPr/>
        </p:nvPicPr>
        <p:blipFill>
          <a:blip r:embed="rId2"/>
          <a:stretch>
            <a:fillRect/>
          </a:stretch>
        </p:blipFill>
        <p:spPr>
          <a:xfrm>
            <a:off x="3475297" y="0"/>
            <a:ext cx="5241406" cy="6858000"/>
          </a:xfrm>
          <a:prstGeom prst="rect">
            <a:avLst/>
          </a:prstGeom>
        </p:spPr>
      </p:pic>
    </p:spTree>
    <p:extLst>
      <p:ext uri="{BB962C8B-B14F-4D97-AF65-F5344CB8AC3E}">
        <p14:creationId xmlns:p14="http://schemas.microsoft.com/office/powerpoint/2010/main" val="818667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540774" y="304800"/>
            <a:ext cx="11336594" cy="6280150"/>
          </a:xfrm>
        </p:spPr>
        <p:txBody>
          <a:bodyPr>
            <a:normAutofit/>
          </a:bodyPr>
          <a:lstStyle/>
          <a:p>
            <a:r>
              <a:rPr lang="en-US" sz="13800" dirty="0"/>
              <a:t>Cheap/Medium</a:t>
            </a:r>
          </a:p>
        </p:txBody>
      </p:sp>
    </p:spTree>
    <p:extLst>
      <p:ext uri="{BB962C8B-B14F-4D97-AF65-F5344CB8AC3E}">
        <p14:creationId xmlns:p14="http://schemas.microsoft.com/office/powerpoint/2010/main" val="594223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2AA0-C1A5-200A-B836-9C426916621D}"/>
              </a:ext>
            </a:extLst>
          </p:cNvPr>
          <p:cNvSpPr>
            <a:spLocks noGrp="1"/>
          </p:cNvSpPr>
          <p:nvPr>
            <p:ph type="title"/>
          </p:nvPr>
        </p:nvSpPr>
        <p:spPr/>
        <p:txBody>
          <a:bodyPr/>
          <a:lstStyle/>
          <a:p>
            <a:r>
              <a:rPr lang="en-US" dirty="0"/>
              <a:t>Medium Cost Interventions</a:t>
            </a:r>
          </a:p>
        </p:txBody>
      </p:sp>
      <p:sp>
        <p:nvSpPr>
          <p:cNvPr id="3" name="Content Placeholder 2">
            <a:extLst>
              <a:ext uri="{FF2B5EF4-FFF2-40B4-BE49-F238E27FC236}">
                <a16:creationId xmlns:a16="http://schemas.microsoft.com/office/drawing/2014/main" id="{2C4DFFD8-8BDC-8FF0-6793-BC3AC337E8A8}"/>
              </a:ext>
            </a:extLst>
          </p:cNvPr>
          <p:cNvSpPr>
            <a:spLocks noGrp="1"/>
          </p:cNvSpPr>
          <p:nvPr>
            <p:ph idx="1"/>
          </p:nvPr>
        </p:nvSpPr>
        <p:spPr>
          <a:xfrm>
            <a:off x="489098" y="1775636"/>
            <a:ext cx="10864702" cy="4550735"/>
          </a:xfrm>
        </p:spPr>
        <p:txBody>
          <a:bodyPr>
            <a:normAutofit/>
          </a:bodyPr>
          <a:lstStyle/>
          <a:p>
            <a:pPr marL="514350" indent="-514350">
              <a:buFont typeface="+mj-lt"/>
              <a:buAutoNum type="arabicPeriod"/>
            </a:pPr>
            <a:r>
              <a:rPr lang="en-US" dirty="0"/>
              <a:t>AED being around have massively reduced sudden cardiac death</a:t>
            </a:r>
          </a:p>
          <a:p>
            <a:pPr marL="514350" indent="-514350">
              <a:buFont typeface="+mj-lt"/>
              <a:buAutoNum type="arabicPeriod"/>
            </a:pPr>
            <a:r>
              <a:rPr lang="en-US" dirty="0"/>
              <a:t>implantable cardioverter defibrillator (ICD). </a:t>
            </a:r>
          </a:p>
          <a:p>
            <a:pPr marL="971550" lvl="1" indent="-514350">
              <a:buFont typeface="+mj-lt"/>
              <a:buAutoNum type="arabicPeriod"/>
            </a:pPr>
            <a:r>
              <a:rPr lang="en-US" dirty="0"/>
              <a:t>It stands sentinel inside the chest, and if it detects an abnormal heart rhythm it delivers about a 750-volt shock.</a:t>
            </a:r>
          </a:p>
          <a:p>
            <a:pPr marL="971550" lvl="1" indent="-514350">
              <a:buFont typeface="+mj-lt"/>
              <a:buAutoNum type="arabicPeriod"/>
            </a:pPr>
            <a:r>
              <a:rPr lang="en-US" dirty="0"/>
              <a:t> Not pleasant, but it’ll save a life. </a:t>
            </a:r>
          </a:p>
          <a:p>
            <a:pPr marL="1428750" lvl="2" indent="-514350">
              <a:buFont typeface="+mj-lt"/>
              <a:buAutoNum type="arabicPeriod"/>
            </a:pPr>
            <a:r>
              <a:rPr lang="en-US" dirty="0">
                <a:hlinkClick r:id="rId2"/>
              </a:rPr>
              <a:t>In this video</a:t>
            </a:r>
            <a:r>
              <a:rPr lang="en-US" dirty="0"/>
              <a:t>, you can see soccer pro Anthony Van Loo collapse on the field, and then a few seconds later he jerks when the ICD shocks him, and then he sits up. </a:t>
            </a:r>
          </a:p>
        </p:txBody>
      </p:sp>
    </p:spTree>
    <p:extLst>
      <p:ext uri="{BB962C8B-B14F-4D97-AF65-F5344CB8AC3E}">
        <p14:creationId xmlns:p14="http://schemas.microsoft.com/office/powerpoint/2010/main" val="1649114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D5A91B14-DFCE-595B-29FB-5BF782450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287E7-5E16-8C80-2515-2BE31D602C82}"/>
              </a:ext>
            </a:extLst>
          </p:cNvPr>
          <p:cNvSpPr>
            <a:spLocks noGrp="1"/>
          </p:cNvSpPr>
          <p:nvPr>
            <p:ph type="ctrTitle"/>
          </p:nvPr>
        </p:nvSpPr>
        <p:spPr>
          <a:xfrm>
            <a:off x="844550" y="304800"/>
            <a:ext cx="10680700" cy="6280150"/>
          </a:xfrm>
        </p:spPr>
        <p:txBody>
          <a:bodyPr>
            <a:normAutofit/>
          </a:bodyPr>
          <a:lstStyle/>
          <a:p>
            <a:r>
              <a:rPr lang="en-US" sz="13800" dirty="0"/>
              <a:t>Summary &amp; Conclusion</a:t>
            </a:r>
          </a:p>
        </p:txBody>
      </p:sp>
    </p:spTree>
    <p:extLst>
      <p:ext uri="{BB962C8B-B14F-4D97-AF65-F5344CB8AC3E}">
        <p14:creationId xmlns:p14="http://schemas.microsoft.com/office/powerpoint/2010/main" val="1644659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F2A6-3AB3-5B6E-357A-F2E39D471246}"/>
              </a:ext>
            </a:extLst>
          </p:cNvPr>
          <p:cNvSpPr>
            <a:spLocks noGrp="1"/>
          </p:cNvSpPr>
          <p:nvPr>
            <p:ph type="title"/>
          </p:nvPr>
        </p:nvSpPr>
        <p:spPr/>
        <p:txBody>
          <a:bodyPr/>
          <a:lstStyle/>
          <a:p>
            <a:r>
              <a:rPr lang="en-US" b="1" dirty="0"/>
              <a:t>“</a:t>
            </a:r>
            <a:r>
              <a:rPr lang="en-US" b="1" i="1" dirty="0"/>
              <a:t>Too Much Exercise</a:t>
            </a:r>
            <a:r>
              <a:rPr lang="en-US" b="1" dirty="0"/>
              <a:t>” is Bad Trope</a:t>
            </a:r>
          </a:p>
        </p:txBody>
      </p:sp>
      <p:sp>
        <p:nvSpPr>
          <p:cNvPr id="3" name="Content Placeholder 2">
            <a:extLst>
              <a:ext uri="{FF2B5EF4-FFF2-40B4-BE49-F238E27FC236}">
                <a16:creationId xmlns:a16="http://schemas.microsoft.com/office/drawing/2014/main" id="{37479FF7-B7C4-4A75-639E-90D5D46E3922}"/>
              </a:ext>
            </a:extLst>
          </p:cNvPr>
          <p:cNvSpPr>
            <a:spLocks noGrp="1"/>
          </p:cNvSpPr>
          <p:nvPr>
            <p:ph idx="1"/>
          </p:nvPr>
        </p:nvSpPr>
        <p:spPr/>
        <p:txBody>
          <a:bodyPr/>
          <a:lstStyle/>
          <a:p>
            <a:r>
              <a:rPr lang="en-US" dirty="0"/>
              <a:t>Comes and goes every few years</a:t>
            </a:r>
          </a:p>
          <a:p>
            <a:pPr lvl="1"/>
            <a:r>
              <a:rPr lang="en-US" dirty="0"/>
              <a:t>Paper comes out, athlete dies, makes headlines</a:t>
            </a:r>
          </a:p>
          <a:p>
            <a:pPr lvl="1"/>
            <a:r>
              <a:rPr lang="en-US" dirty="0"/>
              <a:t>Story hasn’t changed</a:t>
            </a:r>
          </a:p>
          <a:p>
            <a:r>
              <a:rPr lang="en-US" dirty="0"/>
              <a:t>David Epstein, Alex Hutchingson, Mike Joyner</a:t>
            </a:r>
          </a:p>
          <a:p>
            <a:endParaRPr lang="en-US" dirty="0"/>
          </a:p>
        </p:txBody>
      </p:sp>
    </p:spTree>
    <p:extLst>
      <p:ext uri="{BB962C8B-B14F-4D97-AF65-F5344CB8AC3E}">
        <p14:creationId xmlns:p14="http://schemas.microsoft.com/office/powerpoint/2010/main" val="1253119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B69B-CF67-9AC9-BB0A-FD645B331FFB}"/>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B5A3BF6E-4DDC-2617-85A1-6E86039257C6}"/>
              </a:ext>
            </a:extLst>
          </p:cNvPr>
          <p:cNvSpPr>
            <a:spLocks noGrp="1"/>
          </p:cNvSpPr>
          <p:nvPr>
            <p:ph idx="1"/>
          </p:nvPr>
        </p:nvSpPr>
        <p:spPr>
          <a:xfrm>
            <a:off x="595423" y="1616149"/>
            <a:ext cx="10962168" cy="4391246"/>
          </a:xfrm>
        </p:spPr>
        <p:txBody>
          <a:bodyPr>
            <a:normAutofit lnSpcReduction="10000"/>
          </a:bodyPr>
          <a:lstStyle/>
          <a:p>
            <a:r>
              <a:rPr lang="en-US" dirty="0"/>
              <a:t>same mechanisms that confer benefit—</a:t>
            </a:r>
          </a:p>
          <a:p>
            <a:pPr marL="914400" lvl="1" indent="-457200">
              <a:buFont typeface="+mj-lt"/>
              <a:buAutoNum type="arabicPeriod"/>
            </a:pPr>
            <a:r>
              <a:rPr lang="en-US" dirty="0"/>
              <a:t>cardiac enlargement</a:t>
            </a:r>
          </a:p>
          <a:p>
            <a:pPr marL="914400" lvl="1" indent="-457200">
              <a:buFont typeface="+mj-lt"/>
              <a:buAutoNum type="arabicPeriod"/>
            </a:pPr>
            <a:r>
              <a:rPr lang="en-US" dirty="0"/>
              <a:t>vascular compliance</a:t>
            </a:r>
          </a:p>
          <a:p>
            <a:pPr marL="914400" lvl="1" indent="-457200">
              <a:buFont typeface="+mj-lt"/>
              <a:buAutoNum type="arabicPeriod"/>
            </a:pPr>
            <a:r>
              <a:rPr lang="en-US" dirty="0"/>
              <a:t>enhanced metabolic flexibility</a:t>
            </a:r>
          </a:p>
          <a:p>
            <a:r>
              <a:rPr lang="en-US" dirty="0"/>
              <a:t>may under certain conditions contribute to </a:t>
            </a:r>
          </a:p>
          <a:p>
            <a:pPr marL="914400" lvl="1" indent="-457200">
              <a:buFont typeface="+mj-lt"/>
              <a:buAutoNum type="arabicPeriod"/>
            </a:pPr>
            <a:r>
              <a:rPr lang="en-US" dirty="0"/>
              <a:t>arrhythmias </a:t>
            </a:r>
          </a:p>
          <a:p>
            <a:pPr marL="914400" lvl="1" indent="-457200">
              <a:buFont typeface="+mj-lt"/>
              <a:buAutoNum type="arabicPeriod"/>
            </a:pPr>
            <a:r>
              <a:rPr lang="en-US" dirty="0"/>
              <a:t>coronary calcification </a:t>
            </a:r>
          </a:p>
          <a:p>
            <a:pPr marL="914400" lvl="1" indent="-457200">
              <a:buFont typeface="+mj-lt"/>
              <a:buAutoNum type="arabicPeriod"/>
            </a:pPr>
            <a:r>
              <a:rPr lang="en-US" dirty="0"/>
              <a:t>myocardial fibrosis</a:t>
            </a:r>
          </a:p>
          <a:p>
            <a:pPr marL="457200" lvl="1" indent="0">
              <a:buNone/>
            </a:pPr>
            <a:endParaRPr lang="en-US" dirty="0"/>
          </a:p>
          <a:p>
            <a:pPr lvl="1"/>
            <a:r>
              <a:rPr lang="en-US" sz="4400" b="1" dirty="0"/>
              <a:t>Is It Worth IT then? </a:t>
            </a:r>
          </a:p>
        </p:txBody>
      </p:sp>
    </p:spTree>
    <p:extLst>
      <p:ext uri="{BB962C8B-B14F-4D97-AF65-F5344CB8AC3E}">
        <p14:creationId xmlns:p14="http://schemas.microsoft.com/office/powerpoint/2010/main" val="7653615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20FB-32E0-7406-9F4A-E19411B319F3}"/>
              </a:ext>
            </a:extLst>
          </p:cNvPr>
          <p:cNvSpPr>
            <a:spLocks noGrp="1"/>
          </p:cNvSpPr>
          <p:nvPr>
            <p:ph type="title"/>
          </p:nvPr>
        </p:nvSpPr>
        <p:spPr/>
        <p:txBody>
          <a:bodyPr>
            <a:normAutofit/>
          </a:bodyPr>
          <a:lstStyle/>
          <a:p>
            <a:r>
              <a:rPr lang="en-US" sz="4800" b="1" dirty="0"/>
              <a:t>Is it Worth It?</a:t>
            </a:r>
          </a:p>
        </p:txBody>
      </p:sp>
      <p:sp>
        <p:nvSpPr>
          <p:cNvPr id="3" name="Content Placeholder 2">
            <a:extLst>
              <a:ext uri="{FF2B5EF4-FFF2-40B4-BE49-F238E27FC236}">
                <a16:creationId xmlns:a16="http://schemas.microsoft.com/office/drawing/2014/main" id="{61129748-4A29-39F6-FA06-65BB51CC150E}"/>
              </a:ext>
            </a:extLst>
          </p:cNvPr>
          <p:cNvSpPr>
            <a:spLocks noGrp="1"/>
          </p:cNvSpPr>
          <p:nvPr>
            <p:ph idx="1"/>
          </p:nvPr>
        </p:nvSpPr>
        <p:spPr>
          <a:xfrm>
            <a:off x="478465" y="1828800"/>
            <a:ext cx="11472530" cy="4664075"/>
          </a:xfrm>
        </p:spPr>
        <p:txBody>
          <a:bodyPr>
            <a:normAutofit/>
          </a:bodyPr>
          <a:lstStyle/>
          <a:p>
            <a:pPr marL="514350" indent="-514350">
              <a:buFont typeface="+mj-lt"/>
              <a:buAutoNum type="arabicPeriod"/>
            </a:pPr>
            <a:r>
              <a:rPr lang="en-US" b="1" dirty="0"/>
              <a:t>Human VO2 peak is a species defining characteristic</a:t>
            </a:r>
          </a:p>
          <a:p>
            <a:pPr lvl="1"/>
            <a:r>
              <a:rPr lang="en-US" dirty="0"/>
              <a:t>Almost 5x greater than our closest primate relatives</a:t>
            </a:r>
          </a:p>
          <a:p>
            <a:pPr lvl="2"/>
            <a:r>
              <a:rPr lang="en-US" dirty="0"/>
              <a:t>They’re built for strength, we’re built for endurance</a:t>
            </a:r>
          </a:p>
          <a:p>
            <a:pPr marL="514350" indent="-514350">
              <a:buFont typeface="+mj-lt"/>
              <a:buAutoNum type="arabicPeriod"/>
            </a:pPr>
            <a:r>
              <a:rPr lang="en-US" b="1" dirty="0"/>
              <a:t>Longevity</a:t>
            </a:r>
          </a:p>
          <a:p>
            <a:pPr lvl="1"/>
            <a:r>
              <a:rPr lang="en-US" dirty="0"/>
              <a:t>From London bus study to all the recent research, it obviously plays a big role in human health</a:t>
            </a:r>
          </a:p>
          <a:p>
            <a:pPr marL="514350" indent="-514350">
              <a:buFont typeface="+mj-lt"/>
              <a:buAutoNum type="arabicPeriod"/>
            </a:pPr>
            <a:r>
              <a:rPr lang="en-US" b="1" dirty="0"/>
              <a:t>Cardiac Rehab programs are ultra effective </a:t>
            </a:r>
          </a:p>
          <a:p>
            <a:pPr marL="514350" indent="-514350">
              <a:buFont typeface="+mj-lt"/>
              <a:buAutoNum type="arabicPeriod"/>
            </a:pPr>
            <a:endParaRPr lang="en-US" dirty="0"/>
          </a:p>
          <a:p>
            <a:pPr lvl="1"/>
            <a:endParaRPr lang="en-US" dirty="0"/>
          </a:p>
          <a:p>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596718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7D2EF0-36B7-8F09-662B-5E8152B2C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FE423-6D87-CECC-7EAC-4E0120CBAD01}"/>
              </a:ext>
            </a:extLst>
          </p:cNvPr>
          <p:cNvSpPr>
            <a:spLocks noGrp="1"/>
          </p:cNvSpPr>
          <p:nvPr>
            <p:ph type="title"/>
          </p:nvPr>
        </p:nvSpPr>
        <p:spPr>
          <a:xfrm>
            <a:off x="6964326" y="365125"/>
            <a:ext cx="4389474" cy="1325563"/>
          </a:xfrm>
        </p:spPr>
        <p:txBody>
          <a:bodyPr/>
          <a:lstStyle/>
          <a:p>
            <a:pPr algn="ctr"/>
            <a:r>
              <a:rPr lang="en-US" b="1" dirty="0"/>
              <a:t>Disease vs. Sport</a:t>
            </a:r>
          </a:p>
        </p:txBody>
      </p:sp>
      <p:sp>
        <p:nvSpPr>
          <p:cNvPr id="3" name="Content Placeholder 2">
            <a:extLst>
              <a:ext uri="{FF2B5EF4-FFF2-40B4-BE49-F238E27FC236}">
                <a16:creationId xmlns:a16="http://schemas.microsoft.com/office/drawing/2014/main" id="{78F3B377-1EDF-D81E-8B9C-3B82F8863A06}"/>
              </a:ext>
            </a:extLst>
          </p:cNvPr>
          <p:cNvSpPr>
            <a:spLocks noGrp="1"/>
          </p:cNvSpPr>
          <p:nvPr>
            <p:ph idx="1"/>
          </p:nvPr>
        </p:nvSpPr>
        <p:spPr>
          <a:xfrm>
            <a:off x="255181" y="1127052"/>
            <a:ext cx="11632020" cy="5365824"/>
          </a:xfrm>
        </p:spPr>
        <p:txBody>
          <a:bodyPr>
            <a:normAutofit/>
          </a:bodyPr>
          <a:lstStyle/>
          <a:p>
            <a:r>
              <a:rPr lang="en-US" dirty="0"/>
              <a:t>British &amp; Sports:</a:t>
            </a:r>
          </a:p>
          <a:p>
            <a:pPr lvl="1"/>
            <a:r>
              <a:rPr lang="en-US" dirty="0"/>
              <a:t>Surgeons thought competitive rowing would permanently cause cardiac damage</a:t>
            </a:r>
          </a:p>
          <a:p>
            <a:pPr lvl="2"/>
            <a:r>
              <a:rPr lang="en-US" dirty="0"/>
              <a:t>Called boat races ‘barbarous’</a:t>
            </a:r>
          </a:p>
          <a:p>
            <a:pPr lvl="1"/>
            <a:r>
              <a:rPr lang="en-US" dirty="0"/>
              <a:t>Concerned with overstrain on heart and aorta </a:t>
            </a:r>
          </a:p>
          <a:p>
            <a:pPr lvl="1"/>
            <a:r>
              <a:rPr lang="en-US" b="1" dirty="0">
                <a:solidFill>
                  <a:srgbClr val="FF0000"/>
                </a:solidFill>
              </a:rPr>
              <a:t>At the same time, huge value was being placed on sports; so it has the first sign of a debate between heart health and sports</a:t>
            </a:r>
          </a:p>
          <a:p>
            <a:endParaRPr lang="en-US" dirty="0">
              <a:solidFill>
                <a:srgbClr val="FF0000"/>
              </a:solidFill>
              <a:highlight>
                <a:srgbClr val="FFFF00"/>
              </a:highlight>
            </a:endParaRPr>
          </a:p>
        </p:txBody>
      </p:sp>
    </p:spTree>
    <p:extLst>
      <p:ext uri="{BB962C8B-B14F-4D97-AF65-F5344CB8AC3E}">
        <p14:creationId xmlns:p14="http://schemas.microsoft.com/office/powerpoint/2010/main" val="1484268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16726-7079-BD39-34BD-2D1ED64C0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0474D-4141-5DD2-813D-5866DA852619}"/>
              </a:ext>
            </a:extLst>
          </p:cNvPr>
          <p:cNvSpPr>
            <a:spLocks noGrp="1"/>
          </p:cNvSpPr>
          <p:nvPr>
            <p:ph type="title"/>
          </p:nvPr>
        </p:nvSpPr>
        <p:spPr/>
        <p:txBody>
          <a:bodyPr>
            <a:normAutofit/>
          </a:bodyPr>
          <a:lstStyle/>
          <a:p>
            <a:r>
              <a:rPr lang="en-US" sz="4800" b="1" dirty="0"/>
              <a:t>Is it Worth It?</a:t>
            </a:r>
          </a:p>
        </p:txBody>
      </p:sp>
      <p:sp>
        <p:nvSpPr>
          <p:cNvPr id="3" name="Content Placeholder 2">
            <a:extLst>
              <a:ext uri="{FF2B5EF4-FFF2-40B4-BE49-F238E27FC236}">
                <a16:creationId xmlns:a16="http://schemas.microsoft.com/office/drawing/2014/main" id="{64F25EF9-74F8-41AC-0369-F7F05154BE59}"/>
              </a:ext>
            </a:extLst>
          </p:cNvPr>
          <p:cNvSpPr>
            <a:spLocks noGrp="1"/>
          </p:cNvSpPr>
          <p:nvPr>
            <p:ph idx="1"/>
          </p:nvPr>
        </p:nvSpPr>
        <p:spPr>
          <a:xfrm>
            <a:off x="478465" y="1828800"/>
            <a:ext cx="11472530" cy="4664075"/>
          </a:xfrm>
        </p:spPr>
        <p:txBody>
          <a:bodyPr>
            <a:normAutofit/>
          </a:bodyPr>
          <a:lstStyle/>
          <a:p>
            <a:r>
              <a:rPr lang="en-US" b="1" dirty="0"/>
              <a:t>My Conclusion: </a:t>
            </a:r>
            <a:r>
              <a:rPr lang="en-US" dirty="0"/>
              <a:t>Does NOT negate the profound benefits of exercise, but rather emphasize the need for personalized interpretation of findings for highly trained individuals</a:t>
            </a:r>
          </a:p>
          <a:p>
            <a:pPr lvl="1"/>
            <a:r>
              <a:rPr lang="en-US" b="1" dirty="0"/>
              <a:t>IF EXTREME</a:t>
            </a:r>
            <a:r>
              <a:rPr lang="en-US" dirty="0"/>
              <a:t>: pay very close attention, get imaging &amp; testing, and monitor with a sport cardiologist or similar </a:t>
            </a:r>
          </a:p>
          <a:p>
            <a:r>
              <a:rPr lang="en-US" dirty="0"/>
              <a:t>Those exercising &gt;60 min a day likely have other reasons than just health, so we need to factor that in</a:t>
            </a:r>
          </a:p>
          <a:p>
            <a:pPr lvl="1"/>
            <a:r>
              <a:rPr lang="en-US" dirty="0"/>
              <a:t>Very limited reason to firmly say this is bad for your heart</a:t>
            </a:r>
          </a:p>
          <a:p>
            <a:pPr lvl="1"/>
            <a:r>
              <a:rPr lang="en-US" dirty="0"/>
              <a:t>It COULD be, but data here are fairly rare, it’s NOT a promise that it is</a:t>
            </a:r>
          </a:p>
          <a:p>
            <a:r>
              <a:rPr lang="en-US" dirty="0"/>
              <a:t>Testing is not simple; the promise of genetic testing is emerging, but it’s not here yet IMO</a:t>
            </a:r>
          </a:p>
          <a:p>
            <a:pPr lvl="1"/>
            <a:endParaRPr lang="en-US" dirty="0"/>
          </a:p>
          <a:p>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945201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62EC-0CD9-1FE1-8AEE-424EAC1E1F66}"/>
              </a:ext>
            </a:extLst>
          </p:cNvPr>
          <p:cNvSpPr>
            <a:spLocks noGrp="1"/>
          </p:cNvSpPr>
          <p:nvPr>
            <p:ph type="title"/>
          </p:nvPr>
        </p:nvSpPr>
        <p:spPr/>
        <p:txBody>
          <a:bodyPr>
            <a:normAutofit/>
          </a:bodyPr>
          <a:lstStyle/>
          <a:p>
            <a:r>
              <a:rPr lang="en-US" sz="6000" b="1" dirty="0"/>
              <a:t>Gold Standard: Soap Box</a:t>
            </a:r>
          </a:p>
        </p:txBody>
      </p:sp>
      <p:sp>
        <p:nvSpPr>
          <p:cNvPr id="3" name="Content Placeholder 2">
            <a:extLst>
              <a:ext uri="{FF2B5EF4-FFF2-40B4-BE49-F238E27FC236}">
                <a16:creationId xmlns:a16="http://schemas.microsoft.com/office/drawing/2014/main" id="{38B26DB2-F9A2-B54D-E41D-4643F40FA94D}"/>
              </a:ext>
            </a:extLst>
          </p:cNvPr>
          <p:cNvSpPr>
            <a:spLocks noGrp="1"/>
          </p:cNvSpPr>
          <p:nvPr>
            <p:ph idx="1"/>
          </p:nvPr>
        </p:nvSpPr>
        <p:spPr/>
        <p:txBody>
          <a:bodyPr>
            <a:normAutofit/>
          </a:bodyPr>
          <a:lstStyle/>
          <a:p>
            <a:r>
              <a:rPr lang="en-US" sz="3200" dirty="0"/>
              <a:t>Critical we study elite athletes and exceptional performers</a:t>
            </a:r>
          </a:p>
          <a:p>
            <a:r>
              <a:rPr lang="en-US" sz="3200" dirty="0"/>
              <a:t>If we didn’t study world champion AE and people like Caballa, we NEVER know about EICR; it would all be a disease</a:t>
            </a:r>
          </a:p>
          <a:p>
            <a:r>
              <a:rPr lang="en-US" sz="3200" dirty="0"/>
              <a:t>Exercise Science is a field as critical and necessary as any human health field in the world</a:t>
            </a:r>
          </a:p>
          <a:p>
            <a:r>
              <a:rPr lang="en-US" sz="3200" dirty="0"/>
              <a:t>Because if you have a body friends, you are an athlete, like it or not</a:t>
            </a:r>
          </a:p>
        </p:txBody>
      </p:sp>
    </p:spTree>
    <p:extLst>
      <p:ext uri="{BB962C8B-B14F-4D97-AF65-F5344CB8AC3E}">
        <p14:creationId xmlns:p14="http://schemas.microsoft.com/office/powerpoint/2010/main" val="3416658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844550" y="304800"/>
            <a:ext cx="10680700" cy="6280150"/>
          </a:xfrm>
        </p:spPr>
        <p:txBody>
          <a:bodyPr>
            <a:normAutofit/>
          </a:bodyPr>
          <a:lstStyle/>
          <a:p>
            <a:r>
              <a:rPr lang="en-US" sz="13800" dirty="0">
                <a:solidFill>
                  <a:schemeClr val="bg1"/>
                </a:solidFill>
              </a:rPr>
              <a:t>Notes</a:t>
            </a:r>
          </a:p>
        </p:txBody>
      </p:sp>
    </p:spTree>
    <p:extLst>
      <p:ext uri="{BB962C8B-B14F-4D97-AF65-F5344CB8AC3E}">
        <p14:creationId xmlns:p14="http://schemas.microsoft.com/office/powerpoint/2010/main" val="2593041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4E20C-7946-5646-E29B-3827C623D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91C33-5D43-3006-F5D2-8015E569FE71}"/>
              </a:ext>
            </a:extLst>
          </p:cNvPr>
          <p:cNvSpPr>
            <a:spLocks noGrp="1"/>
          </p:cNvSpPr>
          <p:nvPr>
            <p:ph type="title"/>
          </p:nvPr>
        </p:nvSpPr>
        <p:spPr/>
        <p:txBody>
          <a:bodyPr/>
          <a:lstStyle/>
          <a:p>
            <a:r>
              <a:rPr lang="en-US" dirty="0"/>
              <a:t>Athlete’s Heart: </a:t>
            </a:r>
          </a:p>
        </p:txBody>
      </p:sp>
      <p:sp>
        <p:nvSpPr>
          <p:cNvPr id="3" name="Content Placeholder 2">
            <a:extLst>
              <a:ext uri="{FF2B5EF4-FFF2-40B4-BE49-F238E27FC236}">
                <a16:creationId xmlns:a16="http://schemas.microsoft.com/office/drawing/2014/main" id="{49407799-A09C-0CAF-4864-DCE442F94867}"/>
              </a:ext>
            </a:extLst>
          </p:cNvPr>
          <p:cNvSpPr>
            <a:spLocks noGrp="1"/>
          </p:cNvSpPr>
          <p:nvPr>
            <p:ph idx="1"/>
          </p:nvPr>
        </p:nvSpPr>
        <p:spPr>
          <a:xfrm>
            <a:off x="838200" y="1825624"/>
            <a:ext cx="3840126" cy="3809631"/>
          </a:xfrm>
        </p:spPr>
        <p:txBody>
          <a:bodyPr/>
          <a:lstStyle/>
          <a:p>
            <a:r>
              <a:rPr lang="en-US" dirty="0">
                <a:hlinkClick r:id="rId2"/>
              </a:rPr>
              <a:t>https://pubmed.ncbi.nlm.nih.gov/40608857/</a:t>
            </a:r>
            <a:r>
              <a:rPr lang="en-US" dirty="0"/>
              <a:t> </a:t>
            </a:r>
          </a:p>
        </p:txBody>
      </p:sp>
      <p:pic>
        <p:nvPicPr>
          <p:cNvPr id="5" name="Picture 4">
            <a:extLst>
              <a:ext uri="{FF2B5EF4-FFF2-40B4-BE49-F238E27FC236}">
                <a16:creationId xmlns:a16="http://schemas.microsoft.com/office/drawing/2014/main" id="{DC2322D6-78AF-B6E5-C274-E60203C6B43D}"/>
              </a:ext>
            </a:extLst>
          </p:cNvPr>
          <p:cNvPicPr>
            <a:picLocks noChangeAspect="1"/>
          </p:cNvPicPr>
          <p:nvPr/>
        </p:nvPicPr>
        <p:blipFill>
          <a:blip r:embed="rId3"/>
          <a:stretch>
            <a:fillRect/>
          </a:stretch>
        </p:blipFill>
        <p:spPr>
          <a:xfrm>
            <a:off x="5690720" y="446567"/>
            <a:ext cx="5929024" cy="5550195"/>
          </a:xfrm>
          <a:prstGeom prst="rect">
            <a:avLst/>
          </a:prstGeom>
        </p:spPr>
      </p:pic>
    </p:spTree>
    <p:extLst>
      <p:ext uri="{BB962C8B-B14F-4D97-AF65-F5344CB8AC3E}">
        <p14:creationId xmlns:p14="http://schemas.microsoft.com/office/powerpoint/2010/main" val="3699322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72B4-2615-6D59-187F-ACAD8B9B87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3DB7D5-78D7-A23D-CDC6-47931476B0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7C9E597-6564-72D0-AA07-85FB07810637}"/>
              </a:ext>
            </a:extLst>
          </p:cNvPr>
          <p:cNvPicPr>
            <a:picLocks noChangeAspect="1"/>
          </p:cNvPicPr>
          <p:nvPr/>
        </p:nvPicPr>
        <p:blipFill>
          <a:blip r:embed="rId2"/>
          <a:stretch>
            <a:fillRect/>
          </a:stretch>
        </p:blipFill>
        <p:spPr>
          <a:xfrm>
            <a:off x="0" y="613723"/>
            <a:ext cx="12192000" cy="5630553"/>
          </a:xfrm>
          <a:prstGeom prst="rect">
            <a:avLst/>
          </a:prstGeom>
        </p:spPr>
      </p:pic>
    </p:spTree>
    <p:extLst>
      <p:ext uri="{BB962C8B-B14F-4D97-AF65-F5344CB8AC3E}">
        <p14:creationId xmlns:p14="http://schemas.microsoft.com/office/powerpoint/2010/main" val="1823810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9E57-F140-DBA0-79D1-3E957D46BF6E}"/>
              </a:ext>
            </a:extLst>
          </p:cNvPr>
          <p:cNvSpPr>
            <a:spLocks noGrp="1"/>
          </p:cNvSpPr>
          <p:nvPr>
            <p:ph type="title"/>
          </p:nvPr>
        </p:nvSpPr>
        <p:spPr/>
        <p:txBody>
          <a:bodyPr/>
          <a:lstStyle/>
          <a:p>
            <a:r>
              <a:rPr lang="en-US" dirty="0"/>
              <a:t>Cardiac Risk in Young: Project</a:t>
            </a:r>
          </a:p>
        </p:txBody>
      </p:sp>
      <p:sp>
        <p:nvSpPr>
          <p:cNvPr id="3" name="Content Placeholder 2">
            <a:extLst>
              <a:ext uri="{FF2B5EF4-FFF2-40B4-BE49-F238E27FC236}">
                <a16:creationId xmlns:a16="http://schemas.microsoft.com/office/drawing/2014/main" id="{CF71CEEF-B3E2-9AAE-6551-9BFB92E88AE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508C3C9-45BA-A973-9A6C-4E8A06C27C33}"/>
              </a:ext>
            </a:extLst>
          </p:cNvPr>
          <p:cNvPicPr>
            <a:picLocks noChangeAspect="1"/>
          </p:cNvPicPr>
          <p:nvPr/>
        </p:nvPicPr>
        <p:blipFill>
          <a:blip r:embed="rId2"/>
          <a:stretch>
            <a:fillRect/>
          </a:stretch>
        </p:blipFill>
        <p:spPr>
          <a:xfrm>
            <a:off x="4646914" y="2276187"/>
            <a:ext cx="6925642" cy="4134427"/>
          </a:xfrm>
          <a:prstGeom prst="rect">
            <a:avLst/>
          </a:prstGeom>
        </p:spPr>
      </p:pic>
    </p:spTree>
    <p:extLst>
      <p:ext uri="{BB962C8B-B14F-4D97-AF65-F5344CB8AC3E}">
        <p14:creationId xmlns:p14="http://schemas.microsoft.com/office/powerpoint/2010/main" val="39949330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EE33-CCF7-6ED5-180E-08CFDF2C28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7EE798-E227-8B8E-7322-4581BB5F11B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F769737-76F6-8092-6BB7-8BFC75C89647}"/>
              </a:ext>
            </a:extLst>
          </p:cNvPr>
          <p:cNvPicPr>
            <a:picLocks noChangeAspect="1"/>
          </p:cNvPicPr>
          <p:nvPr/>
        </p:nvPicPr>
        <p:blipFill>
          <a:blip r:embed="rId2"/>
          <a:stretch>
            <a:fillRect/>
          </a:stretch>
        </p:blipFill>
        <p:spPr>
          <a:xfrm>
            <a:off x="246365" y="0"/>
            <a:ext cx="11699269" cy="6858000"/>
          </a:xfrm>
          <a:prstGeom prst="rect">
            <a:avLst/>
          </a:prstGeom>
        </p:spPr>
      </p:pic>
    </p:spTree>
    <p:extLst>
      <p:ext uri="{BB962C8B-B14F-4D97-AF65-F5344CB8AC3E}">
        <p14:creationId xmlns:p14="http://schemas.microsoft.com/office/powerpoint/2010/main" val="629715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002B-BE84-C309-D891-6D0E562F6BFD}"/>
              </a:ext>
            </a:extLst>
          </p:cNvPr>
          <p:cNvSpPr>
            <a:spLocks noGrp="1"/>
          </p:cNvSpPr>
          <p:nvPr>
            <p:ph type="title"/>
          </p:nvPr>
        </p:nvSpPr>
        <p:spPr/>
        <p:txBody>
          <a:bodyPr/>
          <a:lstStyle/>
          <a:p>
            <a:r>
              <a:rPr lang="en-US" dirty="0">
                <a:hlinkClick r:id="rId2"/>
              </a:rPr>
              <a:t>https://heart.bmj.com/content/106/14/1059</a:t>
            </a:r>
            <a:br>
              <a:rPr lang="en-US" dirty="0"/>
            </a:br>
            <a:endParaRPr lang="en-US" dirty="0"/>
          </a:p>
        </p:txBody>
      </p:sp>
      <p:sp>
        <p:nvSpPr>
          <p:cNvPr id="3" name="Content Placeholder 2">
            <a:extLst>
              <a:ext uri="{FF2B5EF4-FFF2-40B4-BE49-F238E27FC236}">
                <a16:creationId xmlns:a16="http://schemas.microsoft.com/office/drawing/2014/main" id="{060E5246-1916-0CD6-C222-C58CCF8800B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5A28F2-CCAC-8C9B-DAC6-2669A1B02492}"/>
              </a:ext>
            </a:extLst>
          </p:cNvPr>
          <p:cNvPicPr>
            <a:picLocks noChangeAspect="1"/>
          </p:cNvPicPr>
          <p:nvPr/>
        </p:nvPicPr>
        <p:blipFill>
          <a:blip r:embed="rId3"/>
          <a:stretch>
            <a:fillRect/>
          </a:stretch>
        </p:blipFill>
        <p:spPr>
          <a:xfrm>
            <a:off x="766263" y="1027906"/>
            <a:ext cx="7177968" cy="5707294"/>
          </a:xfrm>
          <a:prstGeom prst="rect">
            <a:avLst/>
          </a:prstGeom>
        </p:spPr>
      </p:pic>
    </p:spTree>
    <p:extLst>
      <p:ext uri="{BB962C8B-B14F-4D97-AF65-F5344CB8AC3E}">
        <p14:creationId xmlns:p14="http://schemas.microsoft.com/office/powerpoint/2010/main" val="3031040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D202-65DD-A1BD-0D30-D0792D912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72B9CB-9919-9C18-9713-612B6E1F95A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366AFF7-D828-92E8-15BA-52BB34EF2CB6}"/>
              </a:ext>
            </a:extLst>
          </p:cNvPr>
          <p:cNvPicPr>
            <a:picLocks noChangeAspect="1"/>
          </p:cNvPicPr>
          <p:nvPr/>
        </p:nvPicPr>
        <p:blipFill>
          <a:blip r:embed="rId3"/>
          <a:stretch>
            <a:fillRect/>
          </a:stretch>
        </p:blipFill>
        <p:spPr>
          <a:xfrm>
            <a:off x="1252537" y="0"/>
            <a:ext cx="9686925" cy="6858000"/>
          </a:xfrm>
          <a:prstGeom prst="rect">
            <a:avLst/>
          </a:prstGeom>
        </p:spPr>
      </p:pic>
    </p:spTree>
    <p:extLst>
      <p:ext uri="{BB962C8B-B14F-4D97-AF65-F5344CB8AC3E}">
        <p14:creationId xmlns:p14="http://schemas.microsoft.com/office/powerpoint/2010/main" val="4384211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C6F8-264F-2B61-D24C-C6A6A390CE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22C4C5-9184-7970-BCE8-01C8DFA9EB7A}"/>
              </a:ext>
            </a:extLst>
          </p:cNvPr>
          <p:cNvSpPr>
            <a:spLocks noGrp="1"/>
          </p:cNvSpPr>
          <p:nvPr>
            <p:ph idx="1"/>
          </p:nvPr>
        </p:nvSpPr>
        <p:spPr/>
        <p:txBody>
          <a:bodyPr/>
          <a:lstStyle/>
          <a:p>
            <a:endParaRPr lang="en-US"/>
          </a:p>
        </p:txBody>
      </p:sp>
      <p:pic>
        <p:nvPicPr>
          <p:cNvPr id="1026" name="Picture 2" descr="Image">
            <a:extLst>
              <a:ext uri="{FF2B5EF4-FFF2-40B4-BE49-F238E27FC236}">
                <a16:creationId xmlns:a16="http://schemas.microsoft.com/office/drawing/2014/main" id="{D1A0055A-C42B-FD11-51B8-FB9BEBDDC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0"/>
            <a:ext cx="80089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498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A0AEBA-2919-988D-EA14-C981C097351F}"/>
              </a:ext>
            </a:extLst>
          </p:cNvPr>
          <p:cNvSpPr>
            <a:spLocks noGrp="1"/>
          </p:cNvSpPr>
          <p:nvPr>
            <p:ph idx="1"/>
          </p:nvPr>
        </p:nvSpPr>
        <p:spPr>
          <a:xfrm>
            <a:off x="510363" y="425302"/>
            <a:ext cx="10930270" cy="5954233"/>
          </a:xfrm>
        </p:spPr>
        <p:txBody>
          <a:bodyPr>
            <a:normAutofit/>
          </a:bodyPr>
          <a:lstStyle/>
          <a:p>
            <a:r>
              <a:rPr lang="en-US" b="1" dirty="0"/>
              <a:t>1896: Olympic Games Return</a:t>
            </a:r>
          </a:p>
          <a:p>
            <a:pPr lvl="1"/>
            <a:r>
              <a:rPr lang="en-US" dirty="0"/>
              <a:t>first marathon = people collapsing and such = more fear</a:t>
            </a:r>
          </a:p>
          <a:p>
            <a:r>
              <a:rPr lang="en-US" b="1" dirty="0"/>
              <a:t>1899: </a:t>
            </a:r>
            <a:r>
              <a:rPr lang="en-US" b="1" dirty="0">
                <a:solidFill>
                  <a:srgbClr val="FF0000"/>
                </a:solidFill>
              </a:rPr>
              <a:t>Athlete’s Heart</a:t>
            </a:r>
            <a:r>
              <a:rPr lang="en-US" dirty="0"/>
              <a:t>:</a:t>
            </a:r>
          </a:p>
          <a:p>
            <a:pPr lvl="1"/>
            <a:r>
              <a:rPr lang="en-US" dirty="0"/>
              <a:t>Swedish MD Henschen coined term after noting enlargement in XC skiers</a:t>
            </a:r>
          </a:p>
          <a:p>
            <a:r>
              <a:rPr lang="en-US" b="1" dirty="0"/>
              <a:t>1908</a:t>
            </a:r>
            <a:r>
              <a:rPr lang="en-US" dirty="0"/>
              <a:t>: </a:t>
            </a:r>
            <a:r>
              <a:rPr lang="en-US" dirty="0" err="1"/>
              <a:t>Dorando</a:t>
            </a:r>
            <a:r>
              <a:rPr lang="en-US" dirty="0"/>
              <a:t> Pietri, famously staggered across finish line in 1908 London Olympics, was later </a:t>
            </a:r>
            <a:r>
              <a:rPr lang="en-US" dirty="0" err="1"/>
              <a:t>DQ’d</a:t>
            </a:r>
            <a:r>
              <a:rPr lang="en-US" dirty="0"/>
              <a:t> for receiving assistance</a:t>
            </a:r>
          </a:p>
          <a:p>
            <a:pPr lvl="1"/>
            <a:r>
              <a:rPr lang="en-US" dirty="0"/>
              <a:t>Really fueled “</a:t>
            </a:r>
            <a:r>
              <a:rPr lang="en-US" b="1" dirty="0">
                <a:solidFill>
                  <a:srgbClr val="FF0000"/>
                </a:solidFill>
              </a:rPr>
              <a:t>Runner’s Heart</a:t>
            </a:r>
            <a:r>
              <a:rPr lang="en-US" dirty="0"/>
              <a:t>”</a:t>
            </a:r>
          </a:p>
          <a:p>
            <a:r>
              <a:rPr lang="en-US" b="1" dirty="0"/>
              <a:t>1910</a:t>
            </a:r>
            <a:r>
              <a:rPr lang="en-US" dirty="0"/>
              <a:t>: Clarence DeMar, 7x Boston Marathon champ, among 1</a:t>
            </a:r>
            <a:r>
              <a:rPr lang="en-US" baseline="30000" dirty="0"/>
              <a:t>st</a:t>
            </a:r>
            <a:r>
              <a:rPr lang="en-US" dirty="0"/>
              <a:t> athletes to be scientifically examined </a:t>
            </a:r>
          </a:p>
          <a:p>
            <a:pPr lvl="1"/>
            <a:r>
              <a:rPr lang="en-US" dirty="0"/>
              <a:t>Was warned by MD’s the marathon could damage his heart. </a:t>
            </a:r>
          </a:p>
          <a:p>
            <a:pPr lvl="1"/>
            <a:r>
              <a:rPr lang="en-US" dirty="0"/>
              <a:t>Died many decades later at age 70 of </a:t>
            </a:r>
            <a:r>
              <a:rPr lang="en-US" dirty="0" err="1"/>
              <a:t>fancer</a:t>
            </a:r>
            <a:endParaRPr lang="en-US" dirty="0"/>
          </a:p>
          <a:p>
            <a:pPr lvl="1"/>
            <a:r>
              <a:rPr lang="en-US" dirty="0">
                <a:solidFill>
                  <a:srgbClr val="FF0000"/>
                </a:solidFill>
              </a:rPr>
              <a:t>His eventual autopsy showed coronary arteries were exceptionally large (w/ large lumen); suggesting a benefit vs. harm!’</a:t>
            </a:r>
          </a:p>
          <a:p>
            <a:pPr lvl="2"/>
            <a:r>
              <a:rPr lang="en-US" dirty="0">
                <a:solidFill>
                  <a:srgbClr val="FF0000"/>
                </a:solidFill>
                <a:highlight>
                  <a:srgbClr val="FFFF00"/>
                </a:highlight>
              </a:rPr>
              <a:t>Caused a transition from anecdote to scientific question</a:t>
            </a:r>
          </a:p>
          <a:p>
            <a:pPr lvl="1"/>
            <a:endParaRPr lang="en-US" dirty="0"/>
          </a:p>
        </p:txBody>
      </p:sp>
    </p:spTree>
    <p:extLst>
      <p:ext uri="{BB962C8B-B14F-4D97-AF65-F5344CB8AC3E}">
        <p14:creationId xmlns:p14="http://schemas.microsoft.com/office/powerpoint/2010/main" val="837721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33F8-D899-1DBE-DE58-47E2D8EC84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3F9280-6A9B-7C74-8A3E-723329E8394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440561F-6F41-7A2F-15F4-BC51D826F572}"/>
              </a:ext>
            </a:extLst>
          </p:cNvPr>
          <p:cNvPicPr>
            <a:picLocks noChangeAspect="1"/>
          </p:cNvPicPr>
          <p:nvPr/>
        </p:nvPicPr>
        <p:blipFill>
          <a:blip r:embed="rId2"/>
          <a:stretch>
            <a:fillRect/>
          </a:stretch>
        </p:blipFill>
        <p:spPr>
          <a:xfrm>
            <a:off x="446029" y="637776"/>
            <a:ext cx="11299942" cy="5539187"/>
          </a:xfrm>
          <a:prstGeom prst="rect">
            <a:avLst/>
          </a:prstGeom>
        </p:spPr>
      </p:pic>
    </p:spTree>
    <p:extLst>
      <p:ext uri="{BB962C8B-B14F-4D97-AF65-F5344CB8AC3E}">
        <p14:creationId xmlns:p14="http://schemas.microsoft.com/office/powerpoint/2010/main" val="35076690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0029-72E5-F0C6-F9F4-0C134BAC4EE0}"/>
              </a:ext>
            </a:extLst>
          </p:cNvPr>
          <p:cNvSpPr>
            <a:spLocks noGrp="1"/>
          </p:cNvSpPr>
          <p:nvPr>
            <p:ph type="title"/>
          </p:nvPr>
        </p:nvSpPr>
        <p:spPr/>
        <p:txBody>
          <a:bodyPr/>
          <a:lstStyle/>
          <a:p>
            <a:r>
              <a:rPr lang="en-US" dirty="0"/>
              <a:t>Mike Joyner</a:t>
            </a:r>
          </a:p>
        </p:txBody>
      </p:sp>
      <p:sp>
        <p:nvSpPr>
          <p:cNvPr id="3" name="Content Placeholder 2">
            <a:extLst>
              <a:ext uri="{FF2B5EF4-FFF2-40B4-BE49-F238E27FC236}">
                <a16:creationId xmlns:a16="http://schemas.microsoft.com/office/drawing/2014/main" id="{44A5D34A-36FD-B761-81B2-FDBE4C0FA8A5}"/>
              </a:ext>
            </a:extLst>
          </p:cNvPr>
          <p:cNvSpPr>
            <a:spLocks noGrp="1"/>
          </p:cNvSpPr>
          <p:nvPr>
            <p:ph idx="1"/>
          </p:nvPr>
        </p:nvSpPr>
        <p:spPr>
          <a:xfrm>
            <a:off x="503434" y="1690688"/>
            <a:ext cx="11229654" cy="4486275"/>
          </a:xfrm>
        </p:spPr>
        <p:txBody>
          <a:bodyPr>
            <a:normAutofit fontScale="70000" lnSpcReduction="20000"/>
          </a:bodyPr>
          <a:lstStyle/>
          <a:p>
            <a:r>
              <a:rPr lang="en-US" dirty="0"/>
              <a:t> The idea is that moderate levels of physical activity most days with occasional bouts of strenuous activity can cause big drops in both cardiovascular and all-cause mortality. However, doing a lot of hard training is not as beneficial. This topic has been recycling for the last couple of years</a:t>
            </a:r>
          </a:p>
          <a:p>
            <a:r>
              <a:rPr lang="en-US" dirty="0"/>
              <a:t>there are many limitations to the whole argument</a:t>
            </a:r>
          </a:p>
          <a:p>
            <a:r>
              <a:rPr lang="en-US" dirty="0"/>
              <a:t>30-60 minutes of physical activity most days is the sweet spot for general health and that more is not better, but it is not worse either.</a:t>
            </a:r>
          </a:p>
          <a:p>
            <a:pPr lvl="1"/>
            <a:r>
              <a:rPr lang="en-US" dirty="0">
                <a:hlinkClick r:id="rId2"/>
              </a:rPr>
              <a:t>https://pubmed.ncbi.nlm.nih.gov/12603494/</a:t>
            </a:r>
            <a:r>
              <a:rPr lang="en-US" dirty="0"/>
              <a:t> Vasaloppet 2003 Ekblom study</a:t>
            </a:r>
          </a:p>
          <a:p>
            <a:pPr lvl="2"/>
            <a:r>
              <a:rPr lang="en-US" dirty="0"/>
              <a:t>Surprise, they live long</a:t>
            </a:r>
          </a:p>
          <a:p>
            <a:pPr lvl="1"/>
            <a:r>
              <a:rPr lang="en-US" dirty="0"/>
              <a:t>Our study</a:t>
            </a:r>
          </a:p>
          <a:p>
            <a:r>
              <a:rPr lang="en-US" dirty="0"/>
              <a:t>mortality is about 50% or less than predicted for race finishers compared to the expected rate gleaned from Swedish population records. It also shows that finishing more races was not associated with an uptick in mortality, if anything it was associated with a down tick. Who knows exactly what these folks were doing, but those who finished a number of races certainly had to be doing a lot of strenuous training over many years.</a:t>
            </a:r>
          </a:p>
          <a:p>
            <a:r>
              <a:rPr lang="en-US" dirty="0"/>
              <a:t>These data are as strong or stronger than any other data with similar design showing an </a:t>
            </a:r>
            <a:r>
              <a:rPr lang="en-US" dirty="0" err="1"/>
              <a:t>increasd</a:t>
            </a:r>
            <a:r>
              <a:rPr lang="en-US" dirty="0"/>
              <a:t> risk; both sides are working on assumptions</a:t>
            </a:r>
          </a:p>
          <a:p>
            <a:pPr lvl="2"/>
            <a:endParaRPr lang="en-US" dirty="0"/>
          </a:p>
          <a:p>
            <a:endParaRPr lang="en-US" dirty="0"/>
          </a:p>
        </p:txBody>
      </p:sp>
      <p:pic>
        <p:nvPicPr>
          <p:cNvPr id="3074" name="Picture 2" descr="racesmortality">
            <a:extLst>
              <a:ext uri="{FF2B5EF4-FFF2-40B4-BE49-F238E27FC236}">
                <a16:creationId xmlns:a16="http://schemas.microsoft.com/office/drawing/2014/main" id="{09F2B797-BC7A-59C4-0161-A488AB7A3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162" y="5167312"/>
            <a:ext cx="2547134" cy="153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4638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BDF6-90A3-F711-ACBF-4BB877CBB8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3E04B7-058F-7156-2EF3-FDEA9008F96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8425C0C-EA38-22E6-6FD5-3B871C9D92BC}"/>
              </a:ext>
            </a:extLst>
          </p:cNvPr>
          <p:cNvPicPr>
            <a:picLocks noChangeAspect="1"/>
          </p:cNvPicPr>
          <p:nvPr/>
        </p:nvPicPr>
        <p:blipFill>
          <a:blip r:embed="rId2"/>
          <a:srcRect l="9137" r="8176"/>
          <a:stretch>
            <a:fillRect/>
          </a:stretch>
        </p:blipFill>
        <p:spPr>
          <a:xfrm>
            <a:off x="1140430" y="713996"/>
            <a:ext cx="10027579" cy="5430008"/>
          </a:xfrm>
          <a:prstGeom prst="rect">
            <a:avLst/>
          </a:prstGeom>
        </p:spPr>
      </p:pic>
    </p:spTree>
    <p:extLst>
      <p:ext uri="{BB962C8B-B14F-4D97-AF65-F5344CB8AC3E}">
        <p14:creationId xmlns:p14="http://schemas.microsoft.com/office/powerpoint/2010/main" val="1623071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08A2-8E4A-3C82-0425-8376A2E6123E}"/>
              </a:ext>
            </a:extLst>
          </p:cNvPr>
          <p:cNvSpPr>
            <a:spLocks noGrp="1"/>
          </p:cNvSpPr>
          <p:nvPr>
            <p:ph type="title"/>
          </p:nvPr>
        </p:nvSpPr>
        <p:spPr>
          <a:xfrm>
            <a:off x="838200" y="365126"/>
            <a:ext cx="10515600" cy="754758"/>
          </a:xfrm>
        </p:spPr>
        <p:txBody>
          <a:bodyPr/>
          <a:lstStyle/>
          <a:p>
            <a:r>
              <a:rPr lang="en-US" dirty="0"/>
              <a:t>David Epstein</a:t>
            </a:r>
          </a:p>
        </p:txBody>
      </p:sp>
      <p:sp>
        <p:nvSpPr>
          <p:cNvPr id="3" name="Content Placeholder 2">
            <a:extLst>
              <a:ext uri="{FF2B5EF4-FFF2-40B4-BE49-F238E27FC236}">
                <a16:creationId xmlns:a16="http://schemas.microsoft.com/office/drawing/2014/main" id="{C41B922C-B3AC-05B9-125F-75DC7D134D1C}"/>
              </a:ext>
            </a:extLst>
          </p:cNvPr>
          <p:cNvSpPr>
            <a:spLocks noGrp="1"/>
          </p:cNvSpPr>
          <p:nvPr>
            <p:ph idx="1"/>
          </p:nvPr>
        </p:nvSpPr>
        <p:spPr>
          <a:xfrm>
            <a:off x="308225" y="1366464"/>
            <a:ext cx="11599523" cy="5126412"/>
          </a:xfrm>
        </p:spPr>
        <p:txBody>
          <a:bodyPr>
            <a:normAutofit fontScale="85000" lnSpcReduction="20000"/>
          </a:bodyPr>
          <a:lstStyle/>
          <a:p>
            <a:r>
              <a:rPr lang="en-US" dirty="0"/>
              <a:t>This is apparently why he turned into a science writer, his friend died of this</a:t>
            </a:r>
          </a:p>
          <a:p>
            <a:r>
              <a:rPr lang="en-US" dirty="0"/>
              <a:t>Kevin died of hypertrophic cardiomyopathy, or HCM. HCM is usually described as an enlargement of the heart, which is true, but specifically the enlargement is in the wall of the heart’s left ventricle</a:t>
            </a:r>
          </a:p>
          <a:p>
            <a:r>
              <a:rPr lang="en-US" dirty="0"/>
              <a:t>it is sometimes cited as the most common cause of sudden cardiac death in people under 35. </a:t>
            </a:r>
          </a:p>
          <a:p>
            <a:pPr lvl="1"/>
            <a:r>
              <a:rPr lang="en-US" dirty="0"/>
              <a:t>About 1 in 500 people have it, but few will drop dead, and many will never even know. </a:t>
            </a:r>
          </a:p>
          <a:p>
            <a:r>
              <a:rPr lang="en-US" dirty="0"/>
              <a:t>Genetics of HCM: Very complicated, not a single marker or combination that we know of, not something we can easily just screen for – so while it is caused by a single mutation, it’s not easy to find</a:t>
            </a:r>
          </a:p>
          <a:p>
            <a:pPr lvl="1"/>
            <a:r>
              <a:rPr lang="en-US" dirty="0"/>
              <a:t>Hence his motto from sports Gene: Genetics are more complicated than he thought</a:t>
            </a:r>
          </a:p>
          <a:p>
            <a:r>
              <a:rPr lang="en-US" dirty="0"/>
              <a:t>Thus; we should screen kids with ECG! </a:t>
            </a:r>
          </a:p>
          <a:p>
            <a:pPr lvl="1"/>
            <a:r>
              <a:rPr lang="en-US" dirty="0"/>
              <a:t>Apparently in Italy, all athletes, from elementary to pros – go through government funded screening</a:t>
            </a:r>
          </a:p>
          <a:p>
            <a:pPr lvl="2"/>
            <a:r>
              <a:rPr lang="en-US" dirty="0"/>
              <a:t>Italy has ~2-3x number of doctors per capita as US, so not realistic here (US is also more diverse and simply has far, far more people than Italy to deal with)</a:t>
            </a:r>
          </a:p>
          <a:p>
            <a:pPr lvl="3"/>
            <a:r>
              <a:rPr lang="en-US" dirty="0" err="1"/>
              <a:t>Bc</a:t>
            </a:r>
            <a:r>
              <a:rPr lang="en-US" dirty="0"/>
              <a:t> of this, you would end up with huge number of athletes being misdiagnosed and put on alter when they really don’t have to be, since people aren’t trained in sport cardiology, so everything would look like a disease vs. normal adaptation </a:t>
            </a:r>
          </a:p>
        </p:txBody>
      </p:sp>
    </p:spTree>
    <p:extLst>
      <p:ext uri="{BB962C8B-B14F-4D97-AF65-F5344CB8AC3E}">
        <p14:creationId xmlns:p14="http://schemas.microsoft.com/office/powerpoint/2010/main" val="1219908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79A7-0692-C941-6981-156A6902B6C9}"/>
              </a:ext>
            </a:extLst>
          </p:cNvPr>
          <p:cNvSpPr>
            <a:spLocks noGrp="1"/>
          </p:cNvSpPr>
          <p:nvPr>
            <p:ph type="title"/>
          </p:nvPr>
        </p:nvSpPr>
        <p:spPr/>
        <p:txBody>
          <a:bodyPr/>
          <a:lstStyle/>
          <a:p>
            <a:r>
              <a:rPr lang="en-US" dirty="0"/>
              <a:t>Promises of Genetics and Precision Medicine</a:t>
            </a:r>
          </a:p>
        </p:txBody>
      </p:sp>
      <p:sp>
        <p:nvSpPr>
          <p:cNvPr id="3" name="Content Placeholder 2">
            <a:extLst>
              <a:ext uri="{FF2B5EF4-FFF2-40B4-BE49-F238E27FC236}">
                <a16:creationId xmlns:a16="http://schemas.microsoft.com/office/drawing/2014/main" id="{A4040D2E-9587-C974-AD55-9ECEDF99C6B9}"/>
              </a:ext>
            </a:extLst>
          </p:cNvPr>
          <p:cNvSpPr>
            <a:spLocks noGrp="1"/>
          </p:cNvSpPr>
          <p:nvPr>
            <p:ph idx="1"/>
          </p:nvPr>
        </p:nvSpPr>
        <p:spPr/>
        <p:txBody>
          <a:bodyPr/>
          <a:lstStyle/>
          <a:p>
            <a:r>
              <a:rPr lang="en-US" dirty="0">
                <a:hlinkClick r:id="rId2"/>
              </a:rPr>
              <a:t>https://www.jci.org/articles/view/126119</a:t>
            </a:r>
            <a:endParaRPr lang="en-US" dirty="0"/>
          </a:p>
          <a:p>
            <a:r>
              <a:rPr lang="en-US" dirty="0"/>
              <a:t>In 1999 Francis Collins published a foundational document of precision medicine entitled “Medical and Societal Consequences of the Human Genome Project,”(</a:t>
            </a:r>
            <a:r>
              <a:rPr lang="en-US" dirty="0">
                <a:hlinkClick r:id="rId3"/>
              </a:rPr>
              <a:t>1</a:t>
            </a:r>
            <a:r>
              <a:rPr lang="en-US" dirty="0"/>
              <a:t>) which made predictions about the ways the human genome would be used to predict, prevent, and treat disease in 2010. In 2000, he suggested that “Over the longer term, perhaps in another 15 or 20 years, you will see a complete transformation in therapeutic medicine” (</a:t>
            </a:r>
            <a:r>
              <a:rPr lang="en-US" dirty="0">
                <a:hlinkClick r:id="rId4"/>
              </a:rPr>
              <a:t>2</a:t>
            </a:r>
            <a:r>
              <a:rPr lang="en-US" dirty="0"/>
              <a:t>).</a:t>
            </a:r>
          </a:p>
        </p:txBody>
      </p:sp>
    </p:spTree>
    <p:extLst>
      <p:ext uri="{BB962C8B-B14F-4D97-AF65-F5344CB8AC3E}">
        <p14:creationId xmlns:p14="http://schemas.microsoft.com/office/powerpoint/2010/main" val="2983579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9531-B76B-1611-3B19-56E12DC586B4}"/>
              </a:ext>
            </a:extLst>
          </p:cNvPr>
          <p:cNvSpPr>
            <a:spLocks noGrp="1"/>
          </p:cNvSpPr>
          <p:nvPr>
            <p:ph type="title"/>
          </p:nvPr>
        </p:nvSpPr>
        <p:spPr>
          <a:xfrm>
            <a:off x="838200" y="365125"/>
            <a:ext cx="10792146" cy="1460500"/>
          </a:xfrm>
        </p:spPr>
        <p:txBody>
          <a:bodyPr>
            <a:normAutofit fontScale="90000"/>
          </a:bodyPr>
          <a:lstStyle/>
          <a:p>
            <a:r>
              <a:rPr lang="en-US" dirty="0"/>
              <a:t>https://www.outsideonline.com/health/training-performance/extreme-exercise-heart-health-study/</a:t>
            </a:r>
            <a:br>
              <a:rPr lang="en-US" dirty="0"/>
            </a:br>
            <a:endParaRPr lang="en-US" dirty="0"/>
          </a:p>
        </p:txBody>
      </p:sp>
      <p:sp>
        <p:nvSpPr>
          <p:cNvPr id="3" name="Content Placeholder 2">
            <a:extLst>
              <a:ext uri="{FF2B5EF4-FFF2-40B4-BE49-F238E27FC236}">
                <a16:creationId xmlns:a16="http://schemas.microsoft.com/office/drawing/2014/main" id="{67F0C9FE-F937-D7ED-94E6-AAC33196978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FCDDCE0-78B3-549B-E09B-29656795E289}"/>
              </a:ext>
            </a:extLst>
          </p:cNvPr>
          <p:cNvPicPr>
            <a:picLocks noChangeAspect="1"/>
          </p:cNvPicPr>
          <p:nvPr/>
        </p:nvPicPr>
        <p:blipFill>
          <a:blip r:embed="rId2"/>
          <a:stretch>
            <a:fillRect/>
          </a:stretch>
        </p:blipFill>
        <p:spPr>
          <a:xfrm>
            <a:off x="838200" y="1630532"/>
            <a:ext cx="6973297" cy="4741524"/>
          </a:xfrm>
          <a:prstGeom prst="rect">
            <a:avLst/>
          </a:prstGeom>
        </p:spPr>
      </p:pic>
    </p:spTree>
    <p:extLst>
      <p:ext uri="{BB962C8B-B14F-4D97-AF65-F5344CB8AC3E}">
        <p14:creationId xmlns:p14="http://schemas.microsoft.com/office/powerpoint/2010/main" val="14616189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95879-747E-1230-32A9-4B7A91766505}"/>
              </a:ext>
            </a:extLst>
          </p:cNvPr>
          <p:cNvSpPr>
            <a:spLocks noGrp="1"/>
          </p:cNvSpPr>
          <p:nvPr>
            <p:ph type="title"/>
          </p:nvPr>
        </p:nvSpPr>
        <p:spPr/>
        <p:txBody>
          <a:bodyPr/>
          <a:lstStyle/>
          <a:p>
            <a:r>
              <a:rPr lang="en-US" dirty="0"/>
              <a:t>Alex Hutchinson; 2019</a:t>
            </a:r>
          </a:p>
        </p:txBody>
      </p:sp>
      <p:sp>
        <p:nvSpPr>
          <p:cNvPr id="3" name="Content Placeholder 2">
            <a:extLst>
              <a:ext uri="{FF2B5EF4-FFF2-40B4-BE49-F238E27FC236}">
                <a16:creationId xmlns:a16="http://schemas.microsoft.com/office/drawing/2014/main" id="{1D8D2033-120F-8311-08D2-D2CD42F217A5}"/>
              </a:ext>
            </a:extLst>
          </p:cNvPr>
          <p:cNvSpPr>
            <a:spLocks noGrp="1"/>
          </p:cNvSpPr>
          <p:nvPr>
            <p:ph idx="1"/>
          </p:nvPr>
        </p:nvSpPr>
        <p:spPr/>
        <p:txBody>
          <a:bodyPr/>
          <a:lstStyle/>
          <a:p>
            <a:r>
              <a:rPr lang="en-US" dirty="0"/>
              <a:t>Back in 2011, former Boston Marathon champion and longtime </a:t>
            </a:r>
            <a:r>
              <a:rPr lang="en-US" i="1" dirty="0"/>
              <a:t>Runner’s World</a:t>
            </a:r>
            <a:r>
              <a:rPr lang="en-US" dirty="0"/>
              <a:t> journalist Amby Burfoot </a:t>
            </a:r>
            <a:r>
              <a:rPr lang="en-US" dirty="0">
                <a:hlinkClick r:id="rId2"/>
              </a:rPr>
              <a:t>interviewed </a:t>
            </a:r>
            <a:r>
              <a:rPr lang="en-US" dirty="0"/>
              <a:t>a leading cardiologist about emerging claims that too much running might be bad for your heart. The controversy hadn’t really blown up yet, and it wasn’t until the following year that the scary headlines hit mainstream media outlets: “</a:t>
            </a:r>
            <a:r>
              <a:rPr lang="en-US" dirty="0">
                <a:hlinkClick r:id="rId3"/>
              </a:rPr>
              <a:t>One Running Shoe in the Grave</a:t>
            </a:r>
            <a:r>
              <a:rPr lang="en-US" dirty="0"/>
              <a:t>,” “</a:t>
            </a:r>
            <a:r>
              <a:rPr lang="en-US" dirty="0">
                <a:hlinkClick r:id="rId4"/>
              </a:rPr>
              <a:t>Running Farther, Faster and Longer Can Kill You</a:t>
            </a:r>
            <a:r>
              <a:rPr lang="en-US" dirty="0"/>
              <a:t>,” and so on.</a:t>
            </a:r>
          </a:p>
        </p:txBody>
      </p:sp>
      <p:pic>
        <p:nvPicPr>
          <p:cNvPr id="5" name="Picture 4">
            <a:extLst>
              <a:ext uri="{FF2B5EF4-FFF2-40B4-BE49-F238E27FC236}">
                <a16:creationId xmlns:a16="http://schemas.microsoft.com/office/drawing/2014/main" id="{DF0D2777-A84D-308D-C956-0ADE88DF2F25}"/>
              </a:ext>
            </a:extLst>
          </p:cNvPr>
          <p:cNvPicPr>
            <a:picLocks noChangeAspect="1"/>
          </p:cNvPicPr>
          <p:nvPr/>
        </p:nvPicPr>
        <p:blipFill>
          <a:blip r:embed="rId5"/>
          <a:stretch>
            <a:fillRect/>
          </a:stretch>
        </p:blipFill>
        <p:spPr>
          <a:xfrm>
            <a:off x="1237019" y="4938540"/>
            <a:ext cx="9964541" cy="1238423"/>
          </a:xfrm>
          <a:prstGeom prst="rect">
            <a:avLst/>
          </a:prstGeom>
        </p:spPr>
      </p:pic>
    </p:spTree>
    <p:extLst>
      <p:ext uri="{BB962C8B-B14F-4D97-AF65-F5344CB8AC3E}">
        <p14:creationId xmlns:p14="http://schemas.microsoft.com/office/powerpoint/2010/main" val="21555632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7884-860B-DF72-3EAD-A3859ECEB0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D28701-7E12-BD03-D4EE-322F2BA4F053}"/>
              </a:ext>
            </a:extLst>
          </p:cNvPr>
          <p:cNvSpPr>
            <a:spLocks noGrp="1"/>
          </p:cNvSpPr>
          <p:nvPr>
            <p:ph idx="1"/>
          </p:nvPr>
        </p:nvSpPr>
        <p:spPr>
          <a:xfrm>
            <a:off x="544529" y="1825624"/>
            <a:ext cx="11260477" cy="4780659"/>
          </a:xfrm>
        </p:spPr>
        <p:txBody>
          <a:bodyPr>
            <a:normAutofit fontScale="62500" lnSpcReduction="20000"/>
          </a:bodyPr>
          <a:lstStyle/>
          <a:p>
            <a:r>
              <a:rPr lang="en-US" dirty="0">
                <a:hlinkClick r:id="rId2"/>
              </a:rPr>
              <a:t>https://pubmed.ncbi.nlm.nih.gov/30698608/</a:t>
            </a:r>
            <a:r>
              <a:rPr lang="en-US" dirty="0"/>
              <a:t> (Levine)</a:t>
            </a:r>
          </a:p>
          <a:p>
            <a:pPr lvl="1"/>
            <a:r>
              <a:rPr lang="en-US" b="1" dirty="0"/>
              <a:t>Conclusions and relevance: </a:t>
            </a:r>
            <a:r>
              <a:rPr lang="en-US" dirty="0"/>
              <a:t>This study suggests there is evidence that high levels of physical activity (≥3000 MET-min/</a:t>
            </a:r>
            <a:r>
              <a:rPr lang="en-US" dirty="0" err="1"/>
              <a:t>wk</a:t>
            </a:r>
            <a:r>
              <a:rPr lang="en-US" dirty="0"/>
              <a:t>) are associated with prevalent CAC but are not associated with increased all-cause or CVD mortality after a decade of follow-up, even in the presence of clinically significant CAC levels.</a:t>
            </a:r>
          </a:p>
          <a:p>
            <a:pPr lvl="2"/>
            <a:r>
              <a:rPr lang="en-US" dirty="0"/>
              <a:t> 21 758 male participants</a:t>
            </a:r>
          </a:p>
          <a:p>
            <a:pPr lvl="2"/>
            <a:r>
              <a:rPr lang="en-US" dirty="0"/>
              <a:t>30k m is 5-6x upper limit of exercise guidelines</a:t>
            </a:r>
          </a:p>
          <a:p>
            <a:pPr lvl="3"/>
            <a:r>
              <a:rPr lang="en-US" dirty="0"/>
              <a:t>30 min of mod ex 5x/</a:t>
            </a:r>
            <a:r>
              <a:rPr lang="en-US" dirty="0" err="1"/>
              <a:t>wk</a:t>
            </a:r>
            <a:endParaRPr lang="en-US" dirty="0"/>
          </a:p>
          <a:p>
            <a:pPr lvl="2"/>
            <a:r>
              <a:rPr lang="en-US" dirty="0"/>
              <a:t>12+ </a:t>
            </a:r>
            <a:r>
              <a:rPr lang="en-US" dirty="0" err="1"/>
              <a:t>hr</a:t>
            </a:r>
            <a:r>
              <a:rPr lang="en-US" dirty="0"/>
              <a:t> per week of moderate exercise or 6+ </a:t>
            </a:r>
            <a:r>
              <a:rPr lang="en-US" dirty="0" err="1"/>
              <a:t>hr</a:t>
            </a:r>
            <a:r>
              <a:rPr lang="en-US" dirty="0"/>
              <a:t> of vigorous</a:t>
            </a:r>
          </a:p>
          <a:p>
            <a:pPr lvl="2"/>
            <a:r>
              <a:rPr lang="en-US" dirty="0"/>
              <a:t>If you go for a run at 10:00/mile pace, that’s </a:t>
            </a:r>
            <a:r>
              <a:rPr lang="en-US" dirty="0">
                <a:hlinkClick r:id="rId3"/>
              </a:rPr>
              <a:t>equivalent to an intensity of about 10 METs</a:t>
            </a:r>
            <a:r>
              <a:rPr lang="en-US" dirty="0"/>
              <a:t> for the average person, which means you’re burning about 700 calories per hour. If you run for 60 minutes at that pace, you’ll have accumulated 600 MET-minutes of exercise (60 minutes times 10 METs). Put all that together, and you find that 3,000 MET-minutes works out to the equivalent of five hours of running at a 10:00-mile pace, or about 30 miles a week of running at that pace.</a:t>
            </a:r>
          </a:p>
          <a:p>
            <a:r>
              <a:rPr lang="en-US" dirty="0"/>
              <a:t>Another study, it includes a bunch of truly hardcore endurance athletes who were </a:t>
            </a:r>
            <a:r>
              <a:rPr lang="en-US" i="1" dirty="0"/>
              <a:t>averaging</a:t>
            </a:r>
            <a:r>
              <a:rPr lang="en-US" dirty="0"/>
              <a:t> more than five hours of exercise per day and had been doing it for decades. The good news: their hearts for the most part looked fine</a:t>
            </a:r>
          </a:p>
          <a:p>
            <a:pPr lvl="1"/>
            <a:r>
              <a:rPr lang="en-US" dirty="0"/>
              <a:t>In that data, they looked at the highest exercisers, 2,088 men and women with high physical activity levels (more than 3,000 MET-minutes per week) to 66 men and women with “extraordinary” physical activity levels (more than 10,000 MET-minutes per week). Burfoot, for his curiosity, is listed as the seventh author of the study, and wrote </a:t>
            </a:r>
            <a:r>
              <a:rPr lang="en-US" dirty="0">
                <a:hlinkClick r:id="rId4"/>
              </a:rPr>
              <a:t>an account of the findings</a:t>
            </a:r>
            <a:r>
              <a:rPr lang="en-US" dirty="0"/>
              <a:t> in the </a:t>
            </a:r>
            <a:r>
              <a:rPr lang="en-US" i="1" dirty="0"/>
              <a:t>Washington Post</a:t>
            </a:r>
            <a:r>
              <a:rPr lang="en-US" dirty="0"/>
              <a:t>.</a:t>
            </a:r>
          </a:p>
          <a:p>
            <a:pPr lvl="2"/>
            <a:r>
              <a:rPr lang="en-US" dirty="0"/>
              <a:t>As an aside, it’s interesting that some </a:t>
            </a:r>
            <a:r>
              <a:rPr lang="en-US" dirty="0">
                <a:hlinkClick r:id="rId5"/>
              </a:rPr>
              <a:t>earlier studies</a:t>
            </a:r>
            <a:r>
              <a:rPr lang="en-US" dirty="0"/>
              <a:t> start by defining anything greater than 60 to 90 minutes of exercise per day as “excessive endurance exercise” (EEE), a definition that more or less assumes its own conclusions. The fact that the new study instead uses the term “extraordinary” offers us a telling hint of where the researchers’ sympathies lie.</a:t>
            </a:r>
          </a:p>
          <a:p>
            <a:pPr lvl="1"/>
            <a:r>
              <a:rPr lang="en-US" dirty="0"/>
              <a:t>They had an average age of 53.2, exercised on average 35.1 hours and accumulated 13,921 MET-minutes per week, and had been exercising for an average of</a:t>
            </a:r>
            <a:r>
              <a:rPr lang="en-US" b="1" dirty="0"/>
              <a:t> </a:t>
            </a:r>
            <a:r>
              <a:rPr lang="en-US" dirty="0"/>
              <a:t>28.5 years.</a:t>
            </a:r>
          </a:p>
          <a:p>
            <a:pPr lvl="1"/>
            <a:r>
              <a:rPr lang="en-US" dirty="0"/>
              <a:t>After an average of 10 years of follow-up, two of the 66 extraordinary exercisers had died. Neither of the deaths were related to heart disease or other cardiovascular conditions. Overall, the results for the extraordinary group looked pretty much identical to the plain old high exercise group. </a:t>
            </a:r>
          </a:p>
          <a:p>
            <a:pPr lvl="1"/>
            <a:endParaRPr lang="en-US" dirty="0"/>
          </a:p>
        </p:txBody>
      </p:sp>
      <p:pic>
        <p:nvPicPr>
          <p:cNvPr id="5" name="Picture 4">
            <a:extLst>
              <a:ext uri="{FF2B5EF4-FFF2-40B4-BE49-F238E27FC236}">
                <a16:creationId xmlns:a16="http://schemas.microsoft.com/office/drawing/2014/main" id="{E18AC9D4-202E-0AA4-DA43-FDF803F2D6E4}"/>
              </a:ext>
            </a:extLst>
          </p:cNvPr>
          <p:cNvPicPr>
            <a:picLocks noChangeAspect="1"/>
          </p:cNvPicPr>
          <p:nvPr/>
        </p:nvPicPr>
        <p:blipFill>
          <a:blip r:embed="rId6"/>
          <a:stretch>
            <a:fillRect/>
          </a:stretch>
        </p:blipFill>
        <p:spPr>
          <a:xfrm>
            <a:off x="1047045" y="472103"/>
            <a:ext cx="10097909" cy="1286054"/>
          </a:xfrm>
          <a:prstGeom prst="rect">
            <a:avLst/>
          </a:prstGeom>
        </p:spPr>
      </p:pic>
    </p:spTree>
    <p:extLst>
      <p:ext uri="{BB962C8B-B14F-4D97-AF65-F5344CB8AC3E}">
        <p14:creationId xmlns:p14="http://schemas.microsoft.com/office/powerpoint/2010/main" val="8153653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D28701-7E12-BD03-D4EE-322F2BA4F053}"/>
              </a:ext>
            </a:extLst>
          </p:cNvPr>
          <p:cNvSpPr>
            <a:spLocks noGrp="1"/>
          </p:cNvSpPr>
          <p:nvPr>
            <p:ph idx="1"/>
          </p:nvPr>
        </p:nvSpPr>
        <p:spPr>
          <a:xfrm>
            <a:off x="346509" y="327259"/>
            <a:ext cx="11458498" cy="6279025"/>
          </a:xfrm>
        </p:spPr>
        <p:txBody>
          <a:bodyPr>
            <a:normAutofit fontScale="77500" lnSpcReduction="20000"/>
          </a:bodyPr>
          <a:lstStyle/>
          <a:p>
            <a:r>
              <a:rPr lang="en-US" dirty="0">
                <a:hlinkClick r:id="rId2"/>
              </a:rPr>
              <a:t>https://pubmed.ncbi.nlm.nih.gov/30698608/</a:t>
            </a:r>
            <a:r>
              <a:rPr lang="en-US" dirty="0"/>
              <a:t> (Levine)</a:t>
            </a:r>
          </a:p>
          <a:p>
            <a:pPr lvl="1"/>
            <a:r>
              <a:rPr lang="en-US" b="1" dirty="0"/>
              <a:t>Conclusions and relevance: </a:t>
            </a:r>
            <a:r>
              <a:rPr lang="en-US" dirty="0"/>
              <a:t>This study suggests there is evidence that high levels of physical activity (≥3000 MET-min/</a:t>
            </a:r>
            <a:r>
              <a:rPr lang="en-US" dirty="0" err="1"/>
              <a:t>wk</a:t>
            </a:r>
            <a:r>
              <a:rPr lang="en-US" dirty="0"/>
              <a:t>) are associated with prevalent CAC but are not associated with increased all-cause or CVD mortality after a decade of follow-up, even in the presence of clinically significant CAC levels.</a:t>
            </a:r>
          </a:p>
          <a:p>
            <a:pPr lvl="2"/>
            <a:r>
              <a:rPr lang="en-US" dirty="0"/>
              <a:t> 21 758 male participants</a:t>
            </a:r>
          </a:p>
          <a:p>
            <a:pPr lvl="2"/>
            <a:r>
              <a:rPr lang="en-US" dirty="0"/>
              <a:t>30k m is 5-6x upper limit of exercise guidelines</a:t>
            </a:r>
          </a:p>
          <a:p>
            <a:pPr lvl="3"/>
            <a:r>
              <a:rPr lang="en-US" dirty="0"/>
              <a:t>30 min of mod ex 5x/</a:t>
            </a:r>
            <a:r>
              <a:rPr lang="en-US" dirty="0" err="1"/>
              <a:t>wk</a:t>
            </a:r>
            <a:endParaRPr lang="en-US" dirty="0"/>
          </a:p>
          <a:p>
            <a:pPr lvl="2"/>
            <a:r>
              <a:rPr lang="en-US" dirty="0"/>
              <a:t>12+ </a:t>
            </a:r>
            <a:r>
              <a:rPr lang="en-US" dirty="0" err="1"/>
              <a:t>hr</a:t>
            </a:r>
            <a:r>
              <a:rPr lang="en-US" dirty="0"/>
              <a:t> per week of moderate exercise or 6+ </a:t>
            </a:r>
            <a:r>
              <a:rPr lang="en-US" dirty="0" err="1"/>
              <a:t>hr</a:t>
            </a:r>
            <a:r>
              <a:rPr lang="en-US" dirty="0"/>
              <a:t> of vigorous</a:t>
            </a:r>
          </a:p>
          <a:p>
            <a:pPr lvl="2"/>
            <a:r>
              <a:rPr lang="en-US" dirty="0"/>
              <a:t>If you go for a run at 10:00/mile pace, that’s </a:t>
            </a:r>
            <a:r>
              <a:rPr lang="en-US" dirty="0">
                <a:hlinkClick r:id="rId3"/>
              </a:rPr>
              <a:t>equivalent to an intensity of about 10 METs</a:t>
            </a:r>
            <a:r>
              <a:rPr lang="en-US" dirty="0"/>
              <a:t> for the average person, which means you’re burning about 700 calories per hour. If you run for 60 minutes at that pace, you’ll have accumulated 600 MET-minutes of exercise (60 minutes times 10 METs). Put all that together, and you find that 3,000 MET-minutes works out to the equivalent of five hours of running at a 10:00-mile pace, or about 30 miles a week of running at that pace.</a:t>
            </a:r>
          </a:p>
          <a:p>
            <a:r>
              <a:rPr lang="en-US" dirty="0"/>
              <a:t>Another study, it includes a bunch of truly hardcore endurance athletes who were </a:t>
            </a:r>
            <a:r>
              <a:rPr lang="en-US" i="1" dirty="0"/>
              <a:t>averaging</a:t>
            </a:r>
            <a:r>
              <a:rPr lang="en-US" dirty="0"/>
              <a:t> more than five hours of exercise per day and had been doing it for decades. The good news: their hearts for the most part looked fine</a:t>
            </a:r>
          </a:p>
          <a:p>
            <a:pPr lvl="1"/>
            <a:r>
              <a:rPr lang="en-US" dirty="0"/>
              <a:t>In that data, they looked at the highest exercisers, 2,088 men and women with high physical activity levels (more than 3,000 MET-minutes per week) to 66 men and women with “extraordinary” physical activity levels (more than 10,000 MET-minutes per week). Burfoot, for his curiosity, is listed as the seventh author of the study, and wrote </a:t>
            </a:r>
            <a:r>
              <a:rPr lang="en-US" dirty="0">
                <a:hlinkClick r:id="rId4"/>
              </a:rPr>
              <a:t>an account of the findings</a:t>
            </a:r>
            <a:r>
              <a:rPr lang="en-US" dirty="0"/>
              <a:t> in the </a:t>
            </a:r>
            <a:r>
              <a:rPr lang="en-US" i="1" dirty="0"/>
              <a:t>Washington Post</a:t>
            </a:r>
            <a:r>
              <a:rPr lang="en-US" dirty="0"/>
              <a:t>.</a:t>
            </a:r>
          </a:p>
          <a:p>
            <a:pPr lvl="2"/>
            <a:r>
              <a:rPr lang="en-US" dirty="0"/>
              <a:t>As an aside, it’s interesting that some </a:t>
            </a:r>
            <a:r>
              <a:rPr lang="en-US" dirty="0">
                <a:hlinkClick r:id="rId5"/>
              </a:rPr>
              <a:t>earlier studies</a:t>
            </a:r>
            <a:r>
              <a:rPr lang="en-US" dirty="0"/>
              <a:t> start by defining anything greater than 60 to 90 minutes of exercise per day as “excessive endurance exercise” (EEE), a definition that more or less assumes its own conclusions. The fact that the new study instead uses the term “extraordinary” offers us a telling hint of where the researchers’ sympathies lie.</a:t>
            </a:r>
          </a:p>
          <a:p>
            <a:pPr lvl="1"/>
            <a:r>
              <a:rPr lang="en-US" dirty="0"/>
              <a:t>They had an average age of 53.2, exercised on average 35.1 hours and accumulated 13,921 MET-minutes per week, and had been exercising for an average of</a:t>
            </a:r>
            <a:r>
              <a:rPr lang="en-US" b="1" dirty="0"/>
              <a:t> </a:t>
            </a:r>
            <a:r>
              <a:rPr lang="en-US" dirty="0"/>
              <a:t>28.5 years.</a:t>
            </a:r>
          </a:p>
          <a:p>
            <a:pPr lvl="1"/>
            <a:r>
              <a:rPr lang="en-US" dirty="0"/>
              <a:t>After an average of 10 years of follow-up, two of the 66 extraordinary exercisers had died. Neither of the deaths were related to heart disease or other cardiovascular conditions. Overall, the results for the extraordinary group looked pretty much identical to the plain old high exercise group. </a:t>
            </a:r>
          </a:p>
          <a:p>
            <a:pPr lvl="1"/>
            <a:endParaRPr lang="en-US" dirty="0"/>
          </a:p>
        </p:txBody>
      </p:sp>
    </p:spTree>
    <p:extLst>
      <p:ext uri="{BB962C8B-B14F-4D97-AF65-F5344CB8AC3E}">
        <p14:creationId xmlns:p14="http://schemas.microsoft.com/office/powerpoint/2010/main" val="21306367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9F217-57A4-8941-80DC-E0532EF2DE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AA0C43-CE78-D4ED-55C6-AF9025AF619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B8C89EA-B424-EC9A-3868-D137EB1CD4E0}"/>
              </a:ext>
            </a:extLst>
          </p:cNvPr>
          <p:cNvPicPr>
            <a:picLocks noChangeAspect="1"/>
          </p:cNvPicPr>
          <p:nvPr/>
        </p:nvPicPr>
        <p:blipFill>
          <a:blip r:embed="rId2"/>
          <a:stretch>
            <a:fillRect/>
          </a:stretch>
        </p:blipFill>
        <p:spPr>
          <a:xfrm>
            <a:off x="2141327" y="0"/>
            <a:ext cx="7909345" cy="6858000"/>
          </a:xfrm>
          <a:prstGeom prst="rect">
            <a:avLst/>
          </a:prstGeom>
        </p:spPr>
      </p:pic>
    </p:spTree>
    <p:extLst>
      <p:ext uri="{BB962C8B-B14F-4D97-AF65-F5344CB8AC3E}">
        <p14:creationId xmlns:p14="http://schemas.microsoft.com/office/powerpoint/2010/main" val="252163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2A2C-CBE6-7178-A039-6971383A4E57}"/>
              </a:ext>
            </a:extLst>
          </p:cNvPr>
          <p:cNvSpPr>
            <a:spLocks noGrp="1"/>
          </p:cNvSpPr>
          <p:nvPr>
            <p:ph type="ctrTitle"/>
          </p:nvPr>
        </p:nvSpPr>
        <p:spPr>
          <a:xfrm>
            <a:off x="1524000" y="1122362"/>
            <a:ext cx="9144000" cy="3906837"/>
          </a:xfrm>
        </p:spPr>
        <p:txBody>
          <a:bodyPr>
            <a:normAutofit/>
          </a:bodyPr>
          <a:lstStyle/>
          <a:p>
            <a:r>
              <a:rPr lang="en-US" sz="13800" dirty="0"/>
              <a:t>Physiology</a:t>
            </a:r>
          </a:p>
        </p:txBody>
      </p:sp>
    </p:spTree>
    <p:extLst>
      <p:ext uri="{BB962C8B-B14F-4D97-AF65-F5344CB8AC3E}">
        <p14:creationId xmlns:p14="http://schemas.microsoft.com/office/powerpoint/2010/main" val="29378654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23B5-7576-ACBF-D367-1B439F8E38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2048C6-A003-D369-1D90-CAAECBB125D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499AFC-420D-A2F0-8C0D-184EFC763214}"/>
              </a:ext>
            </a:extLst>
          </p:cNvPr>
          <p:cNvPicPr>
            <a:picLocks noChangeAspect="1"/>
          </p:cNvPicPr>
          <p:nvPr/>
        </p:nvPicPr>
        <p:blipFill>
          <a:blip r:embed="rId2"/>
          <a:stretch>
            <a:fillRect/>
          </a:stretch>
        </p:blipFill>
        <p:spPr>
          <a:xfrm>
            <a:off x="3777319" y="0"/>
            <a:ext cx="4637361" cy="6858000"/>
          </a:xfrm>
          <a:prstGeom prst="rect">
            <a:avLst/>
          </a:prstGeom>
        </p:spPr>
      </p:pic>
    </p:spTree>
    <p:extLst>
      <p:ext uri="{BB962C8B-B14F-4D97-AF65-F5344CB8AC3E}">
        <p14:creationId xmlns:p14="http://schemas.microsoft.com/office/powerpoint/2010/main" val="2901105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08D75-F1CB-4AA8-9878-AF9FA35FF924}"/>
              </a:ext>
            </a:extLst>
          </p:cNvPr>
          <p:cNvSpPr>
            <a:spLocks noGrp="1"/>
          </p:cNvSpPr>
          <p:nvPr>
            <p:ph type="title"/>
          </p:nvPr>
        </p:nvSpPr>
        <p:spPr>
          <a:xfrm>
            <a:off x="102741" y="365125"/>
            <a:ext cx="11856377" cy="1325563"/>
          </a:xfrm>
        </p:spPr>
        <p:txBody>
          <a:bodyPr>
            <a:noAutofit/>
          </a:bodyPr>
          <a:lstStyle/>
          <a:p>
            <a:r>
              <a:rPr lang="en-US" sz="3200" dirty="0"/>
              <a:t>https://www.runnersworld.com/runners-stories/a20823603/what-to-know-about-running-and-your-heart/</a:t>
            </a:r>
            <a:br>
              <a:rPr lang="en-US" sz="3200" dirty="0"/>
            </a:br>
            <a:endParaRPr lang="en-US" sz="3200" dirty="0"/>
          </a:p>
        </p:txBody>
      </p:sp>
      <p:sp>
        <p:nvSpPr>
          <p:cNvPr id="3" name="Content Placeholder 2">
            <a:extLst>
              <a:ext uri="{FF2B5EF4-FFF2-40B4-BE49-F238E27FC236}">
                <a16:creationId xmlns:a16="http://schemas.microsoft.com/office/drawing/2014/main" id="{E567D226-8CC7-9D72-D760-028FE4B891E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9DB7502-AD82-AD4E-782A-6467DA87FA9A}"/>
              </a:ext>
            </a:extLst>
          </p:cNvPr>
          <p:cNvPicPr>
            <a:picLocks noChangeAspect="1"/>
          </p:cNvPicPr>
          <p:nvPr/>
        </p:nvPicPr>
        <p:blipFill>
          <a:blip r:embed="rId2"/>
          <a:stretch>
            <a:fillRect/>
          </a:stretch>
        </p:blipFill>
        <p:spPr>
          <a:xfrm>
            <a:off x="1299493" y="1206408"/>
            <a:ext cx="9593014" cy="5410955"/>
          </a:xfrm>
          <a:prstGeom prst="rect">
            <a:avLst/>
          </a:prstGeom>
        </p:spPr>
      </p:pic>
    </p:spTree>
    <p:extLst>
      <p:ext uri="{BB962C8B-B14F-4D97-AF65-F5344CB8AC3E}">
        <p14:creationId xmlns:p14="http://schemas.microsoft.com/office/powerpoint/2010/main" val="20784817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8036-6BF5-E600-B942-152E37B994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08EA2A-E0EC-58F3-4418-8F98B1464E3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A8A00FB-AC06-7A2A-9CD5-5ACCCF12A559}"/>
              </a:ext>
            </a:extLst>
          </p:cNvPr>
          <p:cNvPicPr>
            <a:picLocks noChangeAspect="1"/>
          </p:cNvPicPr>
          <p:nvPr/>
        </p:nvPicPr>
        <p:blipFill>
          <a:blip r:embed="rId2"/>
          <a:stretch>
            <a:fillRect/>
          </a:stretch>
        </p:blipFill>
        <p:spPr>
          <a:xfrm>
            <a:off x="1504309" y="1361786"/>
            <a:ext cx="9183382" cy="4134427"/>
          </a:xfrm>
          <a:prstGeom prst="rect">
            <a:avLst/>
          </a:prstGeom>
        </p:spPr>
      </p:pic>
    </p:spTree>
    <p:extLst>
      <p:ext uri="{BB962C8B-B14F-4D97-AF65-F5344CB8AC3E}">
        <p14:creationId xmlns:p14="http://schemas.microsoft.com/office/powerpoint/2010/main" val="34168023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24366-702D-15E3-92A3-B72986DEF2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F12D9A-3E4D-7EAD-C57C-4F04725BB41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0126028-88FE-0101-4CE3-E69A60C0CA57}"/>
              </a:ext>
            </a:extLst>
          </p:cNvPr>
          <p:cNvPicPr>
            <a:picLocks noChangeAspect="1"/>
          </p:cNvPicPr>
          <p:nvPr/>
        </p:nvPicPr>
        <p:blipFill>
          <a:blip r:embed="rId2"/>
          <a:stretch>
            <a:fillRect/>
          </a:stretch>
        </p:blipFill>
        <p:spPr>
          <a:xfrm>
            <a:off x="525561" y="550174"/>
            <a:ext cx="6496957" cy="2695951"/>
          </a:xfrm>
          <a:prstGeom prst="rect">
            <a:avLst/>
          </a:prstGeom>
        </p:spPr>
      </p:pic>
      <p:pic>
        <p:nvPicPr>
          <p:cNvPr id="7" name="Picture 6">
            <a:extLst>
              <a:ext uri="{FF2B5EF4-FFF2-40B4-BE49-F238E27FC236}">
                <a16:creationId xmlns:a16="http://schemas.microsoft.com/office/drawing/2014/main" id="{1A3DA5D7-2B0A-0A86-ECC9-09AC7CD5FA1D}"/>
              </a:ext>
            </a:extLst>
          </p:cNvPr>
          <p:cNvPicPr>
            <a:picLocks noChangeAspect="1"/>
          </p:cNvPicPr>
          <p:nvPr/>
        </p:nvPicPr>
        <p:blipFill>
          <a:blip r:embed="rId3"/>
          <a:stretch>
            <a:fillRect/>
          </a:stretch>
        </p:blipFill>
        <p:spPr>
          <a:xfrm>
            <a:off x="4275822" y="3246124"/>
            <a:ext cx="7916178" cy="3430869"/>
          </a:xfrm>
          <a:prstGeom prst="rect">
            <a:avLst/>
          </a:prstGeom>
        </p:spPr>
      </p:pic>
    </p:spTree>
    <p:extLst>
      <p:ext uri="{BB962C8B-B14F-4D97-AF65-F5344CB8AC3E}">
        <p14:creationId xmlns:p14="http://schemas.microsoft.com/office/powerpoint/2010/main" val="29805221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F2BB-32C8-E16B-4813-46C85D0415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16730-9B2D-FA7F-7B47-78AC53C4D573}"/>
              </a:ext>
            </a:extLst>
          </p:cNvPr>
          <p:cNvSpPr>
            <a:spLocks noGrp="1"/>
          </p:cNvSpPr>
          <p:nvPr>
            <p:ph idx="1"/>
          </p:nvPr>
        </p:nvSpPr>
        <p:spPr/>
        <p:txBody>
          <a:bodyPr/>
          <a:lstStyle/>
          <a:p>
            <a:r>
              <a:rPr lang="en-US" dirty="0"/>
              <a:t>hat if it turned out that running at least 40 miles a week would extend life by two years for 99 percent of people, but shorten it by 10 years for the other 1 percent? Would you carry on? What if, instead, the proportions were 99.9 percent and .1 percent? Such decisions are deeply uncomfortable, which is why we avoid thinking about them when we, say, take an antibiotic or step outside on a sunny day. That’s why, for Thompson, the fruits of the debate are “intellectually interesting, clinically worth knowing, but not worth worrying about.”</a:t>
            </a:r>
          </a:p>
        </p:txBody>
      </p:sp>
    </p:spTree>
    <p:extLst>
      <p:ext uri="{BB962C8B-B14F-4D97-AF65-F5344CB8AC3E}">
        <p14:creationId xmlns:p14="http://schemas.microsoft.com/office/powerpoint/2010/main" val="5741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AC34-4080-9EB7-F518-42764B6B2654}"/>
              </a:ext>
            </a:extLst>
          </p:cNvPr>
          <p:cNvSpPr>
            <a:spLocks noGrp="1"/>
          </p:cNvSpPr>
          <p:nvPr>
            <p:ph type="title"/>
          </p:nvPr>
        </p:nvSpPr>
        <p:spPr/>
        <p:txBody>
          <a:bodyPr/>
          <a:lstStyle/>
          <a:p>
            <a:r>
              <a:rPr lang="en-US" dirty="0"/>
              <a:t>The argument that running is bad</a:t>
            </a:r>
          </a:p>
        </p:txBody>
      </p:sp>
      <p:sp>
        <p:nvSpPr>
          <p:cNvPr id="3" name="Content Placeholder 2">
            <a:extLst>
              <a:ext uri="{FF2B5EF4-FFF2-40B4-BE49-F238E27FC236}">
                <a16:creationId xmlns:a16="http://schemas.microsoft.com/office/drawing/2014/main" id="{B729959C-289F-43E0-C393-B03378C6801A}"/>
              </a:ext>
            </a:extLst>
          </p:cNvPr>
          <p:cNvSpPr>
            <a:spLocks noGrp="1"/>
          </p:cNvSpPr>
          <p:nvPr>
            <p:ph idx="1"/>
          </p:nvPr>
        </p:nvSpPr>
        <p:spPr>
          <a:xfrm>
            <a:off x="421240" y="1582220"/>
            <a:ext cx="11322122" cy="5013789"/>
          </a:xfrm>
        </p:spPr>
        <p:txBody>
          <a:bodyPr>
            <a:normAutofit fontScale="85000" lnSpcReduction="10000"/>
          </a:bodyPr>
          <a:lstStyle/>
          <a:p>
            <a:r>
              <a:rPr lang="en-US" dirty="0"/>
              <a:t>2012 ACSM in SF: I was There! </a:t>
            </a:r>
          </a:p>
          <a:p>
            <a:pPr lvl="1"/>
            <a:r>
              <a:rPr lang="en-US" dirty="0"/>
              <a:t>A team led by Duck-</a:t>
            </a:r>
            <a:r>
              <a:rPr lang="en-US" dirty="0" err="1"/>
              <a:t>chul</a:t>
            </a:r>
            <a:r>
              <a:rPr lang="en-US" dirty="0"/>
              <a:t> Lee, Ph.D., an epidemiologist then at the University of South Carolina, presented an analysis of more than 50,000 patients who had visited the Cooper Clinic in Texas between 1971 and 2002, including 14,000 who reported running as one of their regular activities. The good news: Within an average follow-up period of 15 years from their initial visit, the runners were 19 percent less likely to have died than the nonrunners. The bad news: Those benefits accrued primarily to men and women running less than 20 miles per week. Those who ran more than this seemingly modest threshold were statistically no better off than the nonrunners.</a:t>
            </a:r>
          </a:p>
          <a:p>
            <a:pPr lvl="1"/>
            <a:r>
              <a:rPr lang="en-US" dirty="0"/>
              <a:t>same week, a review by Kansas City cardiologist James H. O’Keefe, M.D., and several colleagues was published in the </a:t>
            </a:r>
            <a:r>
              <a:rPr lang="en-US" i="1" dirty="0"/>
              <a:t>Mayo Clinic Proceedings,</a:t>
            </a:r>
            <a:r>
              <a:rPr lang="en-US" dirty="0"/>
              <a:t> summarizing the potential negative cardiac effects of too much running: fibrosis, calcified arteries, arrhythmias. </a:t>
            </a:r>
          </a:p>
          <a:p>
            <a:pPr lvl="1"/>
            <a:r>
              <a:rPr lang="en-US" dirty="0"/>
              <a:t>Lee and his colleagues finally published their Cooper Clinic data in the </a:t>
            </a:r>
            <a:r>
              <a:rPr lang="en-US" i="1" dirty="0"/>
              <a:t>Journal of the American College of Cardiology</a:t>
            </a:r>
            <a:r>
              <a:rPr lang="en-US" dirty="0"/>
              <a:t> in 2014, more than two years after it was first presented at the ACSM meeting. In its peer-reviewed version, the data was presented without the controversial statistical adjustment—and the message was very different. Instead of warning about the dangers of running more than 20 miles a week, the authors emphasized the benefits of a very modest amount of running—five to 10 minutes a day—which created a dramatically lower risk of dying from heart disease. Running more than that didn’t offer further benefits, but neither, in the revised analysis, did it make things obviously worse.</a:t>
            </a:r>
          </a:p>
        </p:txBody>
      </p:sp>
    </p:spTree>
    <p:extLst>
      <p:ext uri="{BB962C8B-B14F-4D97-AF65-F5344CB8AC3E}">
        <p14:creationId xmlns:p14="http://schemas.microsoft.com/office/powerpoint/2010/main" val="1253272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8260E-1F17-1E13-3FBD-F782471908BC}"/>
              </a:ext>
            </a:extLst>
          </p:cNvPr>
          <p:cNvSpPr>
            <a:spLocks noGrp="1"/>
          </p:cNvSpPr>
          <p:nvPr>
            <p:ph type="title"/>
          </p:nvPr>
        </p:nvSpPr>
        <p:spPr/>
        <p:txBody>
          <a:bodyPr>
            <a:normAutofit fontScale="90000"/>
          </a:bodyPr>
          <a:lstStyle/>
          <a:p>
            <a:r>
              <a:rPr lang="en-US" dirty="0"/>
              <a:t>https://www.outsideonline.com/health/training-performance/dont-worry-about-exercising-too-much/</a:t>
            </a:r>
          </a:p>
        </p:txBody>
      </p:sp>
      <p:sp>
        <p:nvSpPr>
          <p:cNvPr id="3" name="Content Placeholder 2">
            <a:extLst>
              <a:ext uri="{FF2B5EF4-FFF2-40B4-BE49-F238E27FC236}">
                <a16:creationId xmlns:a16="http://schemas.microsoft.com/office/drawing/2014/main" id="{34298DCB-4D13-A53B-A134-92698E5C2971}"/>
              </a:ext>
            </a:extLst>
          </p:cNvPr>
          <p:cNvSpPr>
            <a:spLocks noGrp="1"/>
          </p:cNvSpPr>
          <p:nvPr>
            <p:ph idx="1"/>
          </p:nvPr>
        </p:nvSpPr>
        <p:spPr>
          <a:xfrm>
            <a:off x="268416" y="2126751"/>
            <a:ext cx="6625544" cy="4623370"/>
          </a:xfrm>
        </p:spPr>
        <p:txBody>
          <a:bodyPr>
            <a:normAutofit fontScale="77500" lnSpcReduction="20000"/>
          </a:bodyPr>
          <a:lstStyle/>
          <a:p>
            <a:r>
              <a:rPr lang="en-US" dirty="0">
                <a:hlinkClick r:id="rId2"/>
              </a:rPr>
              <a:t>https://jamanetwork.com/journals/jamanetworkopen/fullarticle/2707428</a:t>
            </a:r>
            <a:endParaRPr lang="en-US" dirty="0"/>
          </a:p>
          <a:p>
            <a:r>
              <a:rPr lang="en-US" dirty="0"/>
              <a:t>t’s a massive analysis of the survival rates of 122,000 patients who received maximal treadmill testing at the Cleveland Clinic in Ohio between 1991 and 2014, </a:t>
            </a:r>
            <a:r>
              <a:rPr lang="en-US" dirty="0">
                <a:hlinkClick r:id="rId2"/>
              </a:rPr>
              <a:t>published in JAMA Network Open</a:t>
            </a:r>
            <a:r>
              <a:rPr lang="en-US" dirty="0"/>
              <a:t>. </a:t>
            </a:r>
          </a:p>
          <a:p>
            <a:r>
              <a:rPr lang="en-US" dirty="0" err="1"/>
              <a:t>ith</a:t>
            </a:r>
            <a:r>
              <a:rPr lang="en-US" dirty="0"/>
              <a:t> an average follow-up period of 8.4 years and a total of 13,637 deaths, greater fitness conferred greater probability of survival right to the very top of the spectrum. Those with “elite” fitness, defined as above the 97.7th percentile</a:t>
            </a:r>
            <a:r>
              <a:rPr lang="en-US" b="1" dirty="0"/>
              <a:t> </a:t>
            </a:r>
            <a:r>
              <a:rPr lang="en-US" dirty="0"/>
              <a:t>relative to their age and sex, were only 20 percent as likely to die during the study as those with low fitness—impressive, but no surprise. But even those with high fitness, in the top quartile, were 29 percent more likely to die during the study compared to the elite group.</a:t>
            </a:r>
          </a:p>
        </p:txBody>
      </p:sp>
      <p:pic>
        <p:nvPicPr>
          <p:cNvPr id="5" name="Picture 4">
            <a:extLst>
              <a:ext uri="{FF2B5EF4-FFF2-40B4-BE49-F238E27FC236}">
                <a16:creationId xmlns:a16="http://schemas.microsoft.com/office/drawing/2014/main" id="{DFE45767-37E5-984B-91C2-E8938E3A5054}"/>
              </a:ext>
            </a:extLst>
          </p:cNvPr>
          <p:cNvPicPr>
            <a:picLocks noChangeAspect="1"/>
          </p:cNvPicPr>
          <p:nvPr/>
        </p:nvPicPr>
        <p:blipFill>
          <a:blip r:embed="rId3"/>
          <a:stretch>
            <a:fillRect/>
          </a:stretch>
        </p:blipFill>
        <p:spPr>
          <a:xfrm>
            <a:off x="6587465" y="2815118"/>
            <a:ext cx="5336119" cy="4042881"/>
          </a:xfrm>
          <a:prstGeom prst="rect">
            <a:avLst/>
          </a:prstGeom>
        </p:spPr>
      </p:pic>
    </p:spTree>
    <p:extLst>
      <p:ext uri="{BB962C8B-B14F-4D97-AF65-F5344CB8AC3E}">
        <p14:creationId xmlns:p14="http://schemas.microsoft.com/office/powerpoint/2010/main" val="32876037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AC34-4080-9EB7-F518-42764B6B2654}"/>
              </a:ext>
            </a:extLst>
          </p:cNvPr>
          <p:cNvSpPr>
            <a:spLocks noGrp="1"/>
          </p:cNvSpPr>
          <p:nvPr>
            <p:ph type="title"/>
          </p:nvPr>
        </p:nvSpPr>
        <p:spPr/>
        <p:txBody>
          <a:bodyPr/>
          <a:lstStyle/>
          <a:p>
            <a:r>
              <a:rPr lang="en-US" dirty="0"/>
              <a:t>The argument that running is bad</a:t>
            </a:r>
          </a:p>
        </p:txBody>
      </p:sp>
      <p:sp>
        <p:nvSpPr>
          <p:cNvPr id="3" name="Content Placeholder 2">
            <a:extLst>
              <a:ext uri="{FF2B5EF4-FFF2-40B4-BE49-F238E27FC236}">
                <a16:creationId xmlns:a16="http://schemas.microsoft.com/office/drawing/2014/main" id="{B729959C-289F-43E0-C393-B03378C6801A}"/>
              </a:ext>
            </a:extLst>
          </p:cNvPr>
          <p:cNvSpPr>
            <a:spLocks noGrp="1"/>
          </p:cNvSpPr>
          <p:nvPr>
            <p:ph idx="1"/>
          </p:nvPr>
        </p:nvSpPr>
        <p:spPr>
          <a:xfrm>
            <a:off x="421240" y="1582220"/>
            <a:ext cx="11322122" cy="5013789"/>
          </a:xfrm>
        </p:spPr>
        <p:txBody>
          <a:bodyPr>
            <a:normAutofit fontScale="85000" lnSpcReduction="10000"/>
          </a:bodyPr>
          <a:lstStyle/>
          <a:p>
            <a:r>
              <a:rPr lang="en-US" dirty="0"/>
              <a:t>2012 ACSM in SF: I was There! </a:t>
            </a:r>
          </a:p>
          <a:p>
            <a:pPr lvl="1"/>
            <a:r>
              <a:rPr lang="en-US" dirty="0"/>
              <a:t>A team led by Duck-</a:t>
            </a:r>
            <a:r>
              <a:rPr lang="en-US" dirty="0" err="1"/>
              <a:t>chul</a:t>
            </a:r>
            <a:r>
              <a:rPr lang="en-US" dirty="0"/>
              <a:t> Lee, Ph.D., an epidemiologist then at the University of South Carolina, presented an analysis of more than 50,000 patients who had visited the Cooper Clinic in Texas between 1971 and 2002, including 14,000 who reported running as one of their regular activities. The good news: Within an average follow-up period of 15 years from their initial visit, the runners were 19 percent less likely to have died than the nonrunners. The bad news: Those benefits accrued primarily to men and women running less than 20 miles per week. Those who ran more than this seemingly modest threshold were statistically no better off than the nonrunners.</a:t>
            </a:r>
          </a:p>
          <a:p>
            <a:pPr lvl="1"/>
            <a:r>
              <a:rPr lang="en-US" dirty="0"/>
              <a:t>same week, a review by Kansas City cardiologist James H. O’Keefe, M.D., and several colleagues was published in the </a:t>
            </a:r>
            <a:r>
              <a:rPr lang="en-US" i="1" dirty="0"/>
              <a:t>Mayo Clinic Proceedings,</a:t>
            </a:r>
            <a:r>
              <a:rPr lang="en-US" dirty="0"/>
              <a:t> summarizing the potential negative cardiac effects of too much running: fibrosis, calcified arteries, arrhythmias. </a:t>
            </a:r>
          </a:p>
          <a:p>
            <a:pPr lvl="1"/>
            <a:r>
              <a:rPr lang="en-US" dirty="0"/>
              <a:t>Lee and his colleagues finally published their Cooper Clinic data in the </a:t>
            </a:r>
            <a:r>
              <a:rPr lang="en-US" i="1" dirty="0"/>
              <a:t>Journal of the American College of Cardiology</a:t>
            </a:r>
            <a:r>
              <a:rPr lang="en-US" dirty="0"/>
              <a:t> in 2014, more than two years after it was first presented at the ACSM meeting. In its peer-reviewed version, the data was presented without the controversial statistical adjustment—and the message was very different. Instead of warning about the dangers of running more than 20 miles a week, the authors emphasized the benefits of a very modest amount of running—five to 10 minutes a day—which created a dramatically lower risk of dying from heart disease. Running more than that didn’t offer further benefits, but neither, in the revised analysis, did it make things obviously worse.</a:t>
            </a:r>
          </a:p>
        </p:txBody>
      </p:sp>
    </p:spTree>
    <p:extLst>
      <p:ext uri="{BB962C8B-B14F-4D97-AF65-F5344CB8AC3E}">
        <p14:creationId xmlns:p14="http://schemas.microsoft.com/office/powerpoint/2010/main" val="1688028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21562</TotalTime>
  <Words>7155</Words>
  <Application>Microsoft Office PowerPoint</Application>
  <PresentationFormat>Widescreen</PresentationFormat>
  <Paragraphs>471</Paragraphs>
  <Slides>97</Slides>
  <Notes>5</Notes>
  <HiddenSlides>6</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97</vt:i4>
      </vt:variant>
    </vt:vector>
  </HeadingPairs>
  <TitlesOfParts>
    <vt:vector size="101" baseType="lpstr">
      <vt:lpstr>Arial</vt:lpstr>
      <vt:lpstr>Calibri</vt:lpstr>
      <vt:lpstr>Calibri Light</vt:lpstr>
      <vt:lpstr>Office Theme</vt:lpstr>
      <vt:lpstr>Caballo Blanco (Micah True)</vt:lpstr>
      <vt:lpstr>Micah True/Born To Run</vt:lpstr>
      <vt:lpstr>What Is AH?</vt:lpstr>
      <vt:lpstr>Tragic Stories of Athlete’s</vt:lpstr>
      <vt:lpstr>What are we even talking about?</vt:lpstr>
      <vt:lpstr>PowerPoint Presentation</vt:lpstr>
      <vt:lpstr>Disease vs. Sport</vt:lpstr>
      <vt:lpstr>PowerPoint Presentation</vt:lpstr>
      <vt:lpstr>Physiology</vt:lpstr>
      <vt:lpstr>Basics of Blood Flow</vt:lpstr>
      <vt:lpstr>PowerPoint Presentation</vt:lpstr>
      <vt:lpstr>2012 ACSM:SF</vt:lpstr>
      <vt:lpstr>PowerPoint Presentation</vt:lpstr>
      <vt:lpstr>Hallmarks of Heart Disease</vt:lpstr>
      <vt:lpstr>Hallmark of Heart Disease</vt:lpstr>
      <vt:lpstr>Chronic Heart Disease</vt:lpstr>
      <vt:lpstr>Why This is So Hard</vt:lpstr>
      <vt:lpstr>Interpret</vt:lpstr>
      <vt:lpstr>Why this is So Confusing: EICR</vt:lpstr>
      <vt:lpstr>Sports Adaptations Induce or Mimic Disease</vt:lpstr>
      <vt:lpstr>exercise-induced cardiac remodeling (EICR)—adaptive structural, functional, &amp; electrical changes that enable the heart to meet sustained athletic demands. </vt:lpstr>
      <vt:lpstr>EICR</vt:lpstr>
      <vt:lpstr>PowerPoint Presentation</vt:lpstr>
      <vt:lpstr>EICR Anatomical Adaptations: LV</vt:lpstr>
      <vt:lpstr>Specific Exercise Types = Specific EICR</vt:lpstr>
      <vt:lpstr>Determinants of EICR: How Much It Happens</vt:lpstr>
      <vt:lpstr>EICR Anatomical Adaptations: RV</vt:lpstr>
      <vt:lpstr>EICR Anatomical Adaptations: Atrial</vt:lpstr>
      <vt:lpstr>EICR Anatomical Adaptations: Ejection Frac</vt:lpstr>
      <vt:lpstr>ProHeart Studies:</vt:lpstr>
      <vt:lpstr>PowerPoint Presentation</vt:lpstr>
      <vt:lpstr>PowerPoint Presentation</vt:lpstr>
      <vt:lpstr>When It Goes Bad</vt:lpstr>
      <vt:lpstr>PowerPoint Presentation</vt:lpstr>
      <vt:lpstr>PowerPoint Presentation</vt:lpstr>
      <vt:lpstr>PowerPoint Presentation</vt:lpstr>
      <vt:lpstr>PowerPoint Presentation</vt:lpstr>
      <vt:lpstr>Coronary artery calcification</vt:lpstr>
      <vt:lpstr>Coronary artery calcification</vt:lpstr>
      <vt:lpstr>Myocardial fibrosis</vt:lpstr>
      <vt:lpstr>PowerPoint Presentation</vt:lpstr>
      <vt:lpstr>Good vs. Bad Remodeling</vt:lpstr>
      <vt:lpstr>PowerPoint Presentation</vt:lpstr>
      <vt:lpstr>Survival Rate of Exercisers</vt:lpstr>
      <vt:lpstr>Extreme Exercisers</vt:lpstr>
      <vt:lpstr>Investigate</vt:lpstr>
      <vt:lpstr>Free:</vt:lpstr>
      <vt:lpstr>Targeted Screening</vt:lpstr>
      <vt:lpstr>Cheap/Medium</vt:lpstr>
      <vt:lpstr>https://bjsm.bmj.com/content/50/22/1376.long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https://www.slas-technology.org/article/S2472-6303(25)00044-5/fulltext </vt:lpstr>
      <vt:lpstr>Intervene</vt:lpstr>
      <vt:lpstr>Free:</vt:lpstr>
      <vt:lpstr>Misc</vt:lpstr>
      <vt:lpstr>PowerPoint Presentation</vt:lpstr>
      <vt:lpstr>PowerPoint Presentation</vt:lpstr>
      <vt:lpstr>Cheap/Medium</vt:lpstr>
      <vt:lpstr>Medium Cost Interventions</vt:lpstr>
      <vt:lpstr>Summary &amp; Conclusion</vt:lpstr>
      <vt:lpstr>“Too Much Exercise” is Bad Trope</vt:lpstr>
      <vt:lpstr>Summary</vt:lpstr>
      <vt:lpstr>Is it Worth It?</vt:lpstr>
      <vt:lpstr>Is it Worth It?</vt:lpstr>
      <vt:lpstr>Gold Standard: Soap Box</vt:lpstr>
      <vt:lpstr>Notes</vt:lpstr>
      <vt:lpstr>Athlete’s Heart: </vt:lpstr>
      <vt:lpstr>PowerPoint Presentation</vt:lpstr>
      <vt:lpstr>Cardiac Risk in Young: Project</vt:lpstr>
      <vt:lpstr>PowerPoint Presentation</vt:lpstr>
      <vt:lpstr>https://heart.bmj.com/content/106/14/1059 </vt:lpstr>
      <vt:lpstr>PowerPoint Presentation</vt:lpstr>
      <vt:lpstr>PowerPoint Presentation</vt:lpstr>
      <vt:lpstr>PowerPoint Presentation</vt:lpstr>
      <vt:lpstr>Mike Joyner</vt:lpstr>
      <vt:lpstr>PowerPoint Presentation</vt:lpstr>
      <vt:lpstr>David Epstein</vt:lpstr>
      <vt:lpstr>Promises of Genetics and Precision Medicine</vt:lpstr>
      <vt:lpstr>https://www.outsideonline.com/health/training-performance/extreme-exercise-heart-health-study/ </vt:lpstr>
      <vt:lpstr>Alex Hutchinson; 2019</vt:lpstr>
      <vt:lpstr>PowerPoint Presentation</vt:lpstr>
      <vt:lpstr>PowerPoint Presentation</vt:lpstr>
      <vt:lpstr>PowerPoint Presentation</vt:lpstr>
      <vt:lpstr>PowerPoint Presentation</vt:lpstr>
      <vt:lpstr>https://www.runnersworld.com/runners-stories/a20823603/what-to-know-about-running-and-your-heart/ </vt:lpstr>
      <vt:lpstr>PowerPoint Presentation</vt:lpstr>
      <vt:lpstr>PowerPoint Presentation</vt:lpstr>
      <vt:lpstr>PowerPoint Presentation</vt:lpstr>
      <vt:lpstr>The argument that running is bad</vt:lpstr>
      <vt:lpstr>https://www.outsideonline.com/health/training-performance/dont-worry-about-exercising-too-much/</vt:lpstr>
      <vt:lpstr>The argument that running is bad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galpin</dc:creator>
  <cp:lastModifiedBy>andy galpin</cp:lastModifiedBy>
  <cp:revision>343</cp:revision>
  <dcterms:created xsi:type="dcterms:W3CDTF">2023-10-31T16:45:26Z</dcterms:created>
  <dcterms:modified xsi:type="dcterms:W3CDTF">2026-01-27T21:45:13Z</dcterms:modified>
</cp:coreProperties>
</file>