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91" r:id="rId2"/>
    <p:sldId id="724" r:id="rId3"/>
    <p:sldId id="732" r:id="rId4"/>
    <p:sldId id="697" r:id="rId5"/>
    <p:sldId id="723" r:id="rId6"/>
    <p:sldId id="718" r:id="rId7"/>
    <p:sldId id="715" r:id="rId8"/>
    <p:sldId id="716" r:id="rId9"/>
    <p:sldId id="698" r:id="rId10"/>
    <p:sldId id="720" r:id="rId11"/>
    <p:sldId id="717" r:id="rId12"/>
    <p:sldId id="420" r:id="rId13"/>
    <p:sldId id="680" r:id="rId14"/>
    <p:sldId id="703" r:id="rId15"/>
    <p:sldId id="727" r:id="rId16"/>
    <p:sldId id="705" r:id="rId17"/>
    <p:sldId id="719" r:id="rId18"/>
    <p:sldId id="725" r:id="rId19"/>
    <p:sldId id="706" r:id="rId20"/>
    <p:sldId id="700" r:id="rId21"/>
    <p:sldId id="722" r:id="rId22"/>
    <p:sldId id="721" r:id="rId23"/>
    <p:sldId id="699" r:id="rId24"/>
    <p:sldId id="422" r:id="rId25"/>
    <p:sldId id="729" r:id="rId26"/>
    <p:sldId id="735" r:id="rId27"/>
    <p:sldId id="734" r:id="rId28"/>
    <p:sldId id="728" r:id="rId29"/>
    <p:sldId id="736" r:id="rId30"/>
    <p:sldId id="701" r:id="rId31"/>
    <p:sldId id="742" r:id="rId32"/>
    <p:sldId id="741" r:id="rId33"/>
    <p:sldId id="707" r:id="rId34"/>
    <p:sldId id="731" r:id="rId35"/>
    <p:sldId id="709" r:id="rId36"/>
    <p:sldId id="713" r:id="rId37"/>
    <p:sldId id="708" r:id="rId38"/>
    <p:sldId id="712" r:id="rId39"/>
    <p:sldId id="710" r:id="rId40"/>
    <p:sldId id="740" r:id="rId41"/>
    <p:sldId id="733" r:id="rId42"/>
    <p:sldId id="738" r:id="rId43"/>
    <p:sldId id="739" r:id="rId44"/>
    <p:sldId id="737" r:id="rId45"/>
    <p:sldId id="743" r:id="rId46"/>
    <p:sldId id="670" r:id="rId47"/>
    <p:sldId id="711" r:id="rId48"/>
    <p:sldId id="671" r:id="rId49"/>
    <p:sldId id="673" r:id="rId50"/>
    <p:sldId id="674" r:id="rId51"/>
    <p:sldId id="677" r:id="rId52"/>
    <p:sldId id="681" r:id="rId53"/>
    <p:sldId id="682" r:id="rId54"/>
    <p:sldId id="683" r:id="rId55"/>
    <p:sldId id="684" r:id="rId56"/>
    <p:sldId id="685" r:id="rId57"/>
    <p:sldId id="687" r:id="rId58"/>
    <p:sldId id="688" r:id="rId59"/>
    <p:sldId id="689" r:id="rId60"/>
    <p:sldId id="690" r:id="rId61"/>
    <p:sldId id="691" r:id="rId62"/>
    <p:sldId id="692" r:id="rId63"/>
    <p:sldId id="693" r:id="rId64"/>
    <p:sldId id="694" r:id="rId65"/>
    <p:sldId id="696" r:id="rId66"/>
    <p:sldId id="69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5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235" autoAdjust="0"/>
  </p:normalViewPr>
  <p:slideViewPr>
    <p:cSldViewPr snapToGrid="0">
      <p:cViewPr varScale="1">
        <p:scale>
          <a:sx n="54" d="100"/>
          <a:sy n="54" d="100"/>
        </p:scale>
        <p:origin x="1040" y="264"/>
      </p:cViewPr>
      <p:guideLst/>
    </p:cSldViewPr>
  </p:slideViewPr>
  <p:notesTextViewPr>
    <p:cViewPr>
      <p:scale>
        <a:sx n="3" d="2"/>
        <a:sy n="3" d="2"/>
      </p:scale>
      <p:origin x="0" y="0"/>
    </p:cViewPr>
  </p:notesTextViewPr>
  <p:sorterViewPr>
    <p:cViewPr varScale="1">
      <p:scale>
        <a:sx n="100" d="100"/>
        <a:sy n="100" d="100"/>
      </p:scale>
      <p:origin x="0" y="-76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B4342-07D8-4886-A7CB-85A4C70076A2}"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6F0A7-1240-4BED-A6D5-95739B36B6A2}" type="slidenum">
              <a:rPr lang="en-US" smtClean="0"/>
              <a:t>‹#›</a:t>
            </a:fld>
            <a:endParaRPr lang="en-US"/>
          </a:p>
        </p:txBody>
      </p:sp>
    </p:spTree>
    <p:extLst>
      <p:ext uri="{BB962C8B-B14F-4D97-AF65-F5344CB8AC3E}">
        <p14:creationId xmlns:p14="http://schemas.microsoft.com/office/powerpoint/2010/main" val="117471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mc.ncbi.nlm.nih.gov/articles/PMC1204897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mc.ncbi.nlm.nih.gov/articles/PMC1204897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https://pmc.ncbi.nlm.nih.gov/articles/PMC12048976/</a:t>
            </a:r>
            <a:r>
              <a:rPr lang="en-US" dirty="0"/>
              <a:t> </a:t>
            </a:r>
          </a:p>
          <a:p>
            <a:endParaRPr lang="en-US" dirty="0"/>
          </a:p>
        </p:txBody>
      </p:sp>
      <p:sp>
        <p:nvSpPr>
          <p:cNvPr id="4" name="Slide Number Placeholder 3"/>
          <p:cNvSpPr>
            <a:spLocks noGrp="1"/>
          </p:cNvSpPr>
          <p:nvPr>
            <p:ph type="sldNum" sz="quarter" idx="5"/>
          </p:nvPr>
        </p:nvSpPr>
        <p:spPr/>
        <p:txBody>
          <a:bodyPr/>
          <a:lstStyle/>
          <a:p>
            <a:fld id="{D026F0A7-1240-4BED-A6D5-95739B36B6A2}" type="slidenum">
              <a:rPr lang="en-US" smtClean="0"/>
              <a:t>8</a:t>
            </a:fld>
            <a:endParaRPr lang="en-US"/>
          </a:p>
        </p:txBody>
      </p:sp>
    </p:spTree>
    <p:extLst>
      <p:ext uri="{BB962C8B-B14F-4D97-AF65-F5344CB8AC3E}">
        <p14:creationId xmlns:p14="http://schemas.microsoft.com/office/powerpoint/2010/main" val="313071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53E98-5839-EEA1-7E54-B00B865E3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97847-DC84-B3D0-2831-AD97AD3E1E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EA8B1-3E69-2CBE-4460-D39F59E672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https://pmc.ncbi.nlm.nih.gov/articles/PMC12048976/</a:t>
            </a:r>
            <a:r>
              <a:rPr lang="en-US" dirty="0"/>
              <a:t> </a:t>
            </a:r>
          </a:p>
          <a:p>
            <a:endParaRPr lang="en-US" dirty="0"/>
          </a:p>
        </p:txBody>
      </p:sp>
      <p:sp>
        <p:nvSpPr>
          <p:cNvPr id="4" name="Slide Number Placeholder 3">
            <a:extLst>
              <a:ext uri="{FF2B5EF4-FFF2-40B4-BE49-F238E27FC236}">
                <a16:creationId xmlns:a16="http://schemas.microsoft.com/office/drawing/2014/main" id="{27C6B349-22C5-9AE0-06BA-5D3A60801CB4}"/>
              </a:ext>
            </a:extLst>
          </p:cNvPr>
          <p:cNvSpPr>
            <a:spLocks noGrp="1"/>
          </p:cNvSpPr>
          <p:nvPr>
            <p:ph type="sldNum" sz="quarter" idx="5"/>
          </p:nvPr>
        </p:nvSpPr>
        <p:spPr/>
        <p:txBody>
          <a:bodyPr/>
          <a:lstStyle/>
          <a:p>
            <a:fld id="{D026F0A7-1240-4BED-A6D5-95739B36B6A2}" type="slidenum">
              <a:rPr lang="en-US" smtClean="0"/>
              <a:t>11</a:t>
            </a:fld>
            <a:endParaRPr lang="en-US"/>
          </a:p>
        </p:txBody>
      </p:sp>
    </p:spTree>
    <p:extLst>
      <p:ext uri="{BB962C8B-B14F-4D97-AF65-F5344CB8AC3E}">
        <p14:creationId xmlns:p14="http://schemas.microsoft.com/office/powerpoint/2010/main" val="359844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C1A2-238F-FCEE-D17D-EA4D49131C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DB44FE-1DA1-0722-8809-8E57DEF50A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C981C0-563E-46D3-093A-EF546043872A}"/>
              </a:ext>
            </a:extLst>
          </p:cNvPr>
          <p:cNvSpPr>
            <a:spLocks noGrp="1"/>
          </p:cNvSpPr>
          <p:nvPr>
            <p:ph type="dt" sz="half" idx="10"/>
          </p:nvPr>
        </p:nvSpPr>
        <p:spPr/>
        <p:txBody>
          <a:bodyPr/>
          <a:lstStyle/>
          <a:p>
            <a:fld id="{D5D6B0AE-953E-4A86-853F-9FF43817A8F8}" type="datetimeFigureOut">
              <a:rPr lang="en-US" smtClean="0"/>
              <a:t>12/10/2025</a:t>
            </a:fld>
            <a:endParaRPr lang="en-US"/>
          </a:p>
        </p:txBody>
      </p:sp>
      <p:sp>
        <p:nvSpPr>
          <p:cNvPr id="5" name="Footer Placeholder 4">
            <a:extLst>
              <a:ext uri="{FF2B5EF4-FFF2-40B4-BE49-F238E27FC236}">
                <a16:creationId xmlns:a16="http://schemas.microsoft.com/office/drawing/2014/main" id="{8C04A0CB-DD3D-8A15-6115-9EB016210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5E2C8-040F-9850-5FFF-973270888534}"/>
              </a:ext>
            </a:extLst>
          </p:cNvPr>
          <p:cNvSpPr>
            <a:spLocks noGrp="1"/>
          </p:cNvSpPr>
          <p:nvPr>
            <p:ph type="sldNum" sz="quarter" idx="12"/>
          </p:nvPr>
        </p:nvSpPr>
        <p:spPr/>
        <p:txBody>
          <a:bodyPr/>
          <a:lstStyle/>
          <a:p>
            <a:fld id="{F80B70BC-B939-4A42-B567-136E53D9E6D9}" type="slidenum">
              <a:rPr lang="en-US" smtClean="0"/>
              <a:t>‹#›</a:t>
            </a:fld>
            <a:endParaRPr lang="en-US"/>
          </a:p>
        </p:txBody>
      </p:sp>
    </p:spTree>
    <p:extLst>
      <p:ext uri="{BB962C8B-B14F-4D97-AF65-F5344CB8AC3E}">
        <p14:creationId xmlns:p14="http://schemas.microsoft.com/office/powerpoint/2010/main" val="218625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BFDA4-6AED-6D48-7444-F5CBDBF8D8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BB8279-10EE-0129-FE37-5F4124234B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6C31A-234C-3D35-5470-7D0D0B217010}"/>
              </a:ext>
            </a:extLst>
          </p:cNvPr>
          <p:cNvSpPr>
            <a:spLocks noGrp="1"/>
          </p:cNvSpPr>
          <p:nvPr>
            <p:ph type="dt" sz="half" idx="10"/>
          </p:nvPr>
        </p:nvSpPr>
        <p:spPr/>
        <p:txBody>
          <a:bodyPr/>
          <a:lstStyle/>
          <a:p>
            <a:fld id="{D5D6B0AE-953E-4A86-853F-9FF43817A8F8}" type="datetimeFigureOut">
              <a:rPr lang="en-US" smtClean="0"/>
              <a:t>12/10/2025</a:t>
            </a:fld>
            <a:endParaRPr lang="en-US"/>
          </a:p>
        </p:txBody>
      </p:sp>
      <p:sp>
        <p:nvSpPr>
          <p:cNvPr id="5" name="Footer Placeholder 4">
            <a:extLst>
              <a:ext uri="{FF2B5EF4-FFF2-40B4-BE49-F238E27FC236}">
                <a16:creationId xmlns:a16="http://schemas.microsoft.com/office/drawing/2014/main" id="{FEC60FE1-2D2E-5BE5-56C1-E704511EF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ACA6A-B24B-6998-26F2-A74F6B158576}"/>
              </a:ext>
            </a:extLst>
          </p:cNvPr>
          <p:cNvSpPr>
            <a:spLocks noGrp="1"/>
          </p:cNvSpPr>
          <p:nvPr>
            <p:ph type="sldNum" sz="quarter" idx="12"/>
          </p:nvPr>
        </p:nvSpPr>
        <p:spPr/>
        <p:txBody>
          <a:bodyPr/>
          <a:lstStyle/>
          <a:p>
            <a:fld id="{F80B70BC-B939-4A42-B567-136E53D9E6D9}" type="slidenum">
              <a:rPr lang="en-US" smtClean="0"/>
              <a:t>‹#›</a:t>
            </a:fld>
            <a:endParaRPr lang="en-US"/>
          </a:p>
        </p:txBody>
      </p:sp>
    </p:spTree>
    <p:extLst>
      <p:ext uri="{BB962C8B-B14F-4D97-AF65-F5344CB8AC3E}">
        <p14:creationId xmlns:p14="http://schemas.microsoft.com/office/powerpoint/2010/main" val="285365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5B7D71-2EF7-12CD-CCAF-F09CCA6F6B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056F38-345C-A372-BE81-B4BB43B96B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59FA9-03BA-8509-D69F-79895143A7B6}"/>
              </a:ext>
            </a:extLst>
          </p:cNvPr>
          <p:cNvSpPr>
            <a:spLocks noGrp="1"/>
          </p:cNvSpPr>
          <p:nvPr>
            <p:ph type="dt" sz="half" idx="10"/>
          </p:nvPr>
        </p:nvSpPr>
        <p:spPr/>
        <p:txBody>
          <a:bodyPr/>
          <a:lstStyle/>
          <a:p>
            <a:fld id="{D5D6B0AE-953E-4A86-853F-9FF43817A8F8}" type="datetimeFigureOut">
              <a:rPr lang="en-US" smtClean="0"/>
              <a:t>12/10/2025</a:t>
            </a:fld>
            <a:endParaRPr lang="en-US"/>
          </a:p>
        </p:txBody>
      </p:sp>
      <p:sp>
        <p:nvSpPr>
          <p:cNvPr id="5" name="Footer Placeholder 4">
            <a:extLst>
              <a:ext uri="{FF2B5EF4-FFF2-40B4-BE49-F238E27FC236}">
                <a16:creationId xmlns:a16="http://schemas.microsoft.com/office/drawing/2014/main" id="{509E53D8-6331-898E-1521-C3CF477D7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56A05-7A2D-8EA0-53E6-5FF2D41505E6}"/>
              </a:ext>
            </a:extLst>
          </p:cNvPr>
          <p:cNvSpPr>
            <a:spLocks noGrp="1"/>
          </p:cNvSpPr>
          <p:nvPr>
            <p:ph type="sldNum" sz="quarter" idx="12"/>
          </p:nvPr>
        </p:nvSpPr>
        <p:spPr/>
        <p:txBody>
          <a:bodyPr/>
          <a:lstStyle/>
          <a:p>
            <a:fld id="{F80B70BC-B939-4A42-B567-136E53D9E6D9}" type="slidenum">
              <a:rPr lang="en-US" smtClean="0"/>
              <a:t>‹#›</a:t>
            </a:fld>
            <a:endParaRPr lang="en-US"/>
          </a:p>
        </p:txBody>
      </p:sp>
    </p:spTree>
    <p:extLst>
      <p:ext uri="{BB962C8B-B14F-4D97-AF65-F5344CB8AC3E}">
        <p14:creationId xmlns:p14="http://schemas.microsoft.com/office/powerpoint/2010/main" val="233080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C1AE-72AB-0848-7BCC-1FD41E34A8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0EC57-F4AC-3627-2F36-D45243E3F8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68A76-3F14-AD3A-992C-CEF3C347762A}"/>
              </a:ext>
            </a:extLst>
          </p:cNvPr>
          <p:cNvSpPr>
            <a:spLocks noGrp="1"/>
          </p:cNvSpPr>
          <p:nvPr>
            <p:ph type="dt" sz="half" idx="10"/>
          </p:nvPr>
        </p:nvSpPr>
        <p:spPr/>
        <p:txBody>
          <a:bodyPr/>
          <a:lstStyle/>
          <a:p>
            <a:fld id="{D5D6B0AE-953E-4A86-853F-9FF43817A8F8}" type="datetimeFigureOut">
              <a:rPr lang="en-US" smtClean="0"/>
              <a:t>12/10/2025</a:t>
            </a:fld>
            <a:endParaRPr lang="en-US"/>
          </a:p>
        </p:txBody>
      </p:sp>
      <p:sp>
        <p:nvSpPr>
          <p:cNvPr id="5" name="Footer Placeholder 4">
            <a:extLst>
              <a:ext uri="{FF2B5EF4-FFF2-40B4-BE49-F238E27FC236}">
                <a16:creationId xmlns:a16="http://schemas.microsoft.com/office/drawing/2014/main" id="{E51F84B7-243A-5816-BE8E-60D9226C1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B1626-390A-F068-E923-B9181DB3FC89}"/>
              </a:ext>
            </a:extLst>
          </p:cNvPr>
          <p:cNvSpPr>
            <a:spLocks noGrp="1"/>
          </p:cNvSpPr>
          <p:nvPr>
            <p:ph type="sldNum" sz="quarter" idx="12"/>
          </p:nvPr>
        </p:nvSpPr>
        <p:spPr/>
        <p:txBody>
          <a:bodyPr/>
          <a:lstStyle/>
          <a:p>
            <a:fld id="{F80B70BC-B939-4A42-B567-136E53D9E6D9}" type="slidenum">
              <a:rPr lang="en-US" smtClean="0"/>
              <a:t>‹#›</a:t>
            </a:fld>
            <a:endParaRPr lang="en-US"/>
          </a:p>
        </p:txBody>
      </p:sp>
    </p:spTree>
    <p:extLst>
      <p:ext uri="{BB962C8B-B14F-4D97-AF65-F5344CB8AC3E}">
        <p14:creationId xmlns:p14="http://schemas.microsoft.com/office/powerpoint/2010/main" val="119547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46DE-18D0-84E9-DFF5-60B8ABB547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7220F1-0511-04E6-7B32-6560DF6928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21C6EC-5421-975D-6B9B-DA9BC4CEDFAC}"/>
              </a:ext>
            </a:extLst>
          </p:cNvPr>
          <p:cNvSpPr>
            <a:spLocks noGrp="1"/>
          </p:cNvSpPr>
          <p:nvPr>
            <p:ph type="dt" sz="half" idx="10"/>
          </p:nvPr>
        </p:nvSpPr>
        <p:spPr/>
        <p:txBody>
          <a:bodyPr/>
          <a:lstStyle/>
          <a:p>
            <a:fld id="{D5D6B0AE-953E-4A86-853F-9FF43817A8F8}" type="datetimeFigureOut">
              <a:rPr lang="en-US" smtClean="0"/>
              <a:t>12/10/2025</a:t>
            </a:fld>
            <a:endParaRPr lang="en-US"/>
          </a:p>
        </p:txBody>
      </p:sp>
      <p:sp>
        <p:nvSpPr>
          <p:cNvPr id="5" name="Footer Placeholder 4">
            <a:extLst>
              <a:ext uri="{FF2B5EF4-FFF2-40B4-BE49-F238E27FC236}">
                <a16:creationId xmlns:a16="http://schemas.microsoft.com/office/drawing/2014/main" id="{D5EE320C-B6B8-2994-6BBF-E2DD8D0FE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0CA0F-6A3A-9791-A88A-D5A4549CEF4F}"/>
              </a:ext>
            </a:extLst>
          </p:cNvPr>
          <p:cNvSpPr>
            <a:spLocks noGrp="1"/>
          </p:cNvSpPr>
          <p:nvPr>
            <p:ph type="sldNum" sz="quarter" idx="12"/>
          </p:nvPr>
        </p:nvSpPr>
        <p:spPr/>
        <p:txBody>
          <a:bodyPr/>
          <a:lstStyle/>
          <a:p>
            <a:fld id="{F80B70BC-B939-4A42-B567-136E53D9E6D9}" type="slidenum">
              <a:rPr lang="en-US" smtClean="0"/>
              <a:t>‹#›</a:t>
            </a:fld>
            <a:endParaRPr lang="en-US"/>
          </a:p>
        </p:txBody>
      </p:sp>
    </p:spTree>
    <p:extLst>
      <p:ext uri="{BB962C8B-B14F-4D97-AF65-F5344CB8AC3E}">
        <p14:creationId xmlns:p14="http://schemas.microsoft.com/office/powerpoint/2010/main" val="191372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9C23-3AD6-CDF3-0EF8-D57ACA6B09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8B129-8F8A-9454-D45E-4279B1528F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B91AEB-789A-3A7E-4165-302A2790DE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E76775-AAB8-6997-CB5D-1B0E0A55FED9}"/>
              </a:ext>
            </a:extLst>
          </p:cNvPr>
          <p:cNvSpPr>
            <a:spLocks noGrp="1"/>
          </p:cNvSpPr>
          <p:nvPr>
            <p:ph type="dt" sz="half" idx="10"/>
          </p:nvPr>
        </p:nvSpPr>
        <p:spPr/>
        <p:txBody>
          <a:bodyPr/>
          <a:lstStyle/>
          <a:p>
            <a:fld id="{D5D6B0AE-953E-4A86-853F-9FF43817A8F8}" type="datetimeFigureOut">
              <a:rPr lang="en-US" smtClean="0"/>
              <a:t>12/10/2025</a:t>
            </a:fld>
            <a:endParaRPr lang="en-US"/>
          </a:p>
        </p:txBody>
      </p:sp>
      <p:sp>
        <p:nvSpPr>
          <p:cNvPr id="6" name="Footer Placeholder 5">
            <a:extLst>
              <a:ext uri="{FF2B5EF4-FFF2-40B4-BE49-F238E27FC236}">
                <a16:creationId xmlns:a16="http://schemas.microsoft.com/office/drawing/2014/main" id="{12CA9DAC-8B95-2024-9B84-046852B8D6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4D6D5-9CFC-C875-8E98-91881241D825}"/>
              </a:ext>
            </a:extLst>
          </p:cNvPr>
          <p:cNvSpPr>
            <a:spLocks noGrp="1"/>
          </p:cNvSpPr>
          <p:nvPr>
            <p:ph type="sldNum" sz="quarter" idx="12"/>
          </p:nvPr>
        </p:nvSpPr>
        <p:spPr/>
        <p:txBody>
          <a:bodyPr/>
          <a:lstStyle/>
          <a:p>
            <a:fld id="{F80B70BC-B939-4A42-B567-136E53D9E6D9}" type="slidenum">
              <a:rPr lang="en-US" smtClean="0"/>
              <a:t>‹#›</a:t>
            </a:fld>
            <a:endParaRPr lang="en-US"/>
          </a:p>
        </p:txBody>
      </p:sp>
    </p:spTree>
    <p:extLst>
      <p:ext uri="{BB962C8B-B14F-4D97-AF65-F5344CB8AC3E}">
        <p14:creationId xmlns:p14="http://schemas.microsoft.com/office/powerpoint/2010/main" val="413294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47A7-0470-4C2E-C16D-FF3E2C2863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77E668-4B22-CE8F-529B-92402190D9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412A62-54F0-D554-DA9A-CF3C6627BF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0DD9EA-62FC-F78A-7FB4-797B5942A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7C873D-C9F0-5B5B-B5C4-CE64A405AC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403183-7FE0-8345-82EF-4DB09E1A7015}"/>
              </a:ext>
            </a:extLst>
          </p:cNvPr>
          <p:cNvSpPr>
            <a:spLocks noGrp="1"/>
          </p:cNvSpPr>
          <p:nvPr>
            <p:ph type="dt" sz="half" idx="10"/>
          </p:nvPr>
        </p:nvSpPr>
        <p:spPr/>
        <p:txBody>
          <a:bodyPr/>
          <a:lstStyle/>
          <a:p>
            <a:fld id="{D5D6B0AE-953E-4A86-853F-9FF43817A8F8}" type="datetimeFigureOut">
              <a:rPr lang="en-US" smtClean="0"/>
              <a:t>12/10/2025</a:t>
            </a:fld>
            <a:endParaRPr lang="en-US"/>
          </a:p>
        </p:txBody>
      </p:sp>
      <p:sp>
        <p:nvSpPr>
          <p:cNvPr id="8" name="Footer Placeholder 7">
            <a:extLst>
              <a:ext uri="{FF2B5EF4-FFF2-40B4-BE49-F238E27FC236}">
                <a16:creationId xmlns:a16="http://schemas.microsoft.com/office/drawing/2014/main" id="{D6626919-33D4-6F65-7F12-F8BE388AC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E986E8-382E-B1DA-8A7F-12A2CE2909C6}"/>
              </a:ext>
            </a:extLst>
          </p:cNvPr>
          <p:cNvSpPr>
            <a:spLocks noGrp="1"/>
          </p:cNvSpPr>
          <p:nvPr>
            <p:ph type="sldNum" sz="quarter" idx="12"/>
          </p:nvPr>
        </p:nvSpPr>
        <p:spPr/>
        <p:txBody>
          <a:bodyPr/>
          <a:lstStyle/>
          <a:p>
            <a:fld id="{F80B70BC-B939-4A42-B567-136E53D9E6D9}" type="slidenum">
              <a:rPr lang="en-US" smtClean="0"/>
              <a:t>‹#›</a:t>
            </a:fld>
            <a:endParaRPr lang="en-US"/>
          </a:p>
        </p:txBody>
      </p:sp>
    </p:spTree>
    <p:extLst>
      <p:ext uri="{BB962C8B-B14F-4D97-AF65-F5344CB8AC3E}">
        <p14:creationId xmlns:p14="http://schemas.microsoft.com/office/powerpoint/2010/main" val="375982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980DD-AE64-134E-45F6-8E766CABE2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51DFB4-A298-1110-5C8C-D2C594CAEEA2}"/>
              </a:ext>
            </a:extLst>
          </p:cNvPr>
          <p:cNvSpPr>
            <a:spLocks noGrp="1"/>
          </p:cNvSpPr>
          <p:nvPr>
            <p:ph type="dt" sz="half" idx="10"/>
          </p:nvPr>
        </p:nvSpPr>
        <p:spPr/>
        <p:txBody>
          <a:bodyPr/>
          <a:lstStyle/>
          <a:p>
            <a:fld id="{D5D6B0AE-953E-4A86-853F-9FF43817A8F8}" type="datetimeFigureOut">
              <a:rPr lang="en-US" smtClean="0"/>
              <a:t>12/10/2025</a:t>
            </a:fld>
            <a:endParaRPr lang="en-US"/>
          </a:p>
        </p:txBody>
      </p:sp>
      <p:sp>
        <p:nvSpPr>
          <p:cNvPr id="4" name="Footer Placeholder 3">
            <a:extLst>
              <a:ext uri="{FF2B5EF4-FFF2-40B4-BE49-F238E27FC236}">
                <a16:creationId xmlns:a16="http://schemas.microsoft.com/office/drawing/2014/main" id="{833BE53F-886D-3057-1C60-70FD21A0E6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74C310-2E5E-6291-37D5-FFF263DB2855}"/>
              </a:ext>
            </a:extLst>
          </p:cNvPr>
          <p:cNvSpPr>
            <a:spLocks noGrp="1"/>
          </p:cNvSpPr>
          <p:nvPr>
            <p:ph type="sldNum" sz="quarter" idx="12"/>
          </p:nvPr>
        </p:nvSpPr>
        <p:spPr/>
        <p:txBody>
          <a:bodyPr/>
          <a:lstStyle/>
          <a:p>
            <a:fld id="{F80B70BC-B939-4A42-B567-136E53D9E6D9}" type="slidenum">
              <a:rPr lang="en-US" smtClean="0"/>
              <a:t>‹#›</a:t>
            </a:fld>
            <a:endParaRPr lang="en-US"/>
          </a:p>
        </p:txBody>
      </p:sp>
    </p:spTree>
    <p:extLst>
      <p:ext uri="{BB962C8B-B14F-4D97-AF65-F5344CB8AC3E}">
        <p14:creationId xmlns:p14="http://schemas.microsoft.com/office/powerpoint/2010/main" val="241676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E02AB-4610-3D03-C9A5-4B53816505AC}"/>
              </a:ext>
            </a:extLst>
          </p:cNvPr>
          <p:cNvSpPr>
            <a:spLocks noGrp="1"/>
          </p:cNvSpPr>
          <p:nvPr>
            <p:ph type="dt" sz="half" idx="10"/>
          </p:nvPr>
        </p:nvSpPr>
        <p:spPr/>
        <p:txBody>
          <a:bodyPr/>
          <a:lstStyle/>
          <a:p>
            <a:fld id="{D5D6B0AE-953E-4A86-853F-9FF43817A8F8}" type="datetimeFigureOut">
              <a:rPr lang="en-US" smtClean="0"/>
              <a:t>12/10/2025</a:t>
            </a:fld>
            <a:endParaRPr lang="en-US"/>
          </a:p>
        </p:txBody>
      </p:sp>
      <p:sp>
        <p:nvSpPr>
          <p:cNvPr id="3" name="Footer Placeholder 2">
            <a:extLst>
              <a:ext uri="{FF2B5EF4-FFF2-40B4-BE49-F238E27FC236}">
                <a16:creationId xmlns:a16="http://schemas.microsoft.com/office/drawing/2014/main" id="{9B4E257C-1B8F-D014-293E-BCB25F740E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8B915A-834A-271E-255B-0400CE871072}"/>
              </a:ext>
            </a:extLst>
          </p:cNvPr>
          <p:cNvSpPr>
            <a:spLocks noGrp="1"/>
          </p:cNvSpPr>
          <p:nvPr>
            <p:ph type="sldNum" sz="quarter" idx="12"/>
          </p:nvPr>
        </p:nvSpPr>
        <p:spPr/>
        <p:txBody>
          <a:bodyPr/>
          <a:lstStyle/>
          <a:p>
            <a:fld id="{F80B70BC-B939-4A42-B567-136E53D9E6D9}" type="slidenum">
              <a:rPr lang="en-US" smtClean="0"/>
              <a:t>‹#›</a:t>
            </a:fld>
            <a:endParaRPr lang="en-US"/>
          </a:p>
        </p:txBody>
      </p:sp>
    </p:spTree>
    <p:extLst>
      <p:ext uri="{BB962C8B-B14F-4D97-AF65-F5344CB8AC3E}">
        <p14:creationId xmlns:p14="http://schemas.microsoft.com/office/powerpoint/2010/main" val="319464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59A2-5B67-CCA8-96C6-175CCFC71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35D848-DAB2-CACE-B846-6997282C94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2B707A-19E2-346E-D887-963ABB220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90920-9E0D-E0C3-2F4F-707D6A43CA39}"/>
              </a:ext>
            </a:extLst>
          </p:cNvPr>
          <p:cNvSpPr>
            <a:spLocks noGrp="1"/>
          </p:cNvSpPr>
          <p:nvPr>
            <p:ph type="dt" sz="half" idx="10"/>
          </p:nvPr>
        </p:nvSpPr>
        <p:spPr/>
        <p:txBody>
          <a:bodyPr/>
          <a:lstStyle/>
          <a:p>
            <a:fld id="{D5D6B0AE-953E-4A86-853F-9FF43817A8F8}" type="datetimeFigureOut">
              <a:rPr lang="en-US" smtClean="0"/>
              <a:t>12/10/2025</a:t>
            </a:fld>
            <a:endParaRPr lang="en-US"/>
          </a:p>
        </p:txBody>
      </p:sp>
      <p:sp>
        <p:nvSpPr>
          <p:cNvPr id="6" name="Footer Placeholder 5">
            <a:extLst>
              <a:ext uri="{FF2B5EF4-FFF2-40B4-BE49-F238E27FC236}">
                <a16:creationId xmlns:a16="http://schemas.microsoft.com/office/drawing/2014/main" id="{74C34F9E-477E-290A-7C8B-2277061DC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655B3-9775-2F67-E69B-9996E21380E1}"/>
              </a:ext>
            </a:extLst>
          </p:cNvPr>
          <p:cNvSpPr>
            <a:spLocks noGrp="1"/>
          </p:cNvSpPr>
          <p:nvPr>
            <p:ph type="sldNum" sz="quarter" idx="12"/>
          </p:nvPr>
        </p:nvSpPr>
        <p:spPr/>
        <p:txBody>
          <a:bodyPr/>
          <a:lstStyle/>
          <a:p>
            <a:fld id="{F80B70BC-B939-4A42-B567-136E53D9E6D9}" type="slidenum">
              <a:rPr lang="en-US" smtClean="0"/>
              <a:t>‹#›</a:t>
            </a:fld>
            <a:endParaRPr lang="en-US"/>
          </a:p>
        </p:txBody>
      </p:sp>
    </p:spTree>
    <p:extLst>
      <p:ext uri="{BB962C8B-B14F-4D97-AF65-F5344CB8AC3E}">
        <p14:creationId xmlns:p14="http://schemas.microsoft.com/office/powerpoint/2010/main" val="50734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2D54-D7CB-D463-0675-120C14C57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8A268F-FC70-4571-D4A1-FB674794D4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FC3F34-7964-4DC1-606C-A0EFA7C6D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4940B-8ED7-2D24-354F-A7C2640BD7B0}"/>
              </a:ext>
            </a:extLst>
          </p:cNvPr>
          <p:cNvSpPr>
            <a:spLocks noGrp="1"/>
          </p:cNvSpPr>
          <p:nvPr>
            <p:ph type="dt" sz="half" idx="10"/>
          </p:nvPr>
        </p:nvSpPr>
        <p:spPr/>
        <p:txBody>
          <a:bodyPr/>
          <a:lstStyle/>
          <a:p>
            <a:fld id="{D5D6B0AE-953E-4A86-853F-9FF43817A8F8}" type="datetimeFigureOut">
              <a:rPr lang="en-US" smtClean="0"/>
              <a:t>12/10/2025</a:t>
            </a:fld>
            <a:endParaRPr lang="en-US"/>
          </a:p>
        </p:txBody>
      </p:sp>
      <p:sp>
        <p:nvSpPr>
          <p:cNvPr id="6" name="Footer Placeholder 5">
            <a:extLst>
              <a:ext uri="{FF2B5EF4-FFF2-40B4-BE49-F238E27FC236}">
                <a16:creationId xmlns:a16="http://schemas.microsoft.com/office/drawing/2014/main" id="{D339FD61-D72D-03A4-217D-ADE709273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3E510-7FDA-619A-C846-E2D58A78C4B5}"/>
              </a:ext>
            </a:extLst>
          </p:cNvPr>
          <p:cNvSpPr>
            <a:spLocks noGrp="1"/>
          </p:cNvSpPr>
          <p:nvPr>
            <p:ph type="sldNum" sz="quarter" idx="12"/>
          </p:nvPr>
        </p:nvSpPr>
        <p:spPr/>
        <p:txBody>
          <a:bodyPr/>
          <a:lstStyle/>
          <a:p>
            <a:fld id="{F80B70BC-B939-4A42-B567-136E53D9E6D9}" type="slidenum">
              <a:rPr lang="en-US" smtClean="0"/>
              <a:t>‹#›</a:t>
            </a:fld>
            <a:endParaRPr lang="en-US"/>
          </a:p>
        </p:txBody>
      </p:sp>
    </p:spTree>
    <p:extLst>
      <p:ext uri="{BB962C8B-B14F-4D97-AF65-F5344CB8AC3E}">
        <p14:creationId xmlns:p14="http://schemas.microsoft.com/office/powerpoint/2010/main" val="417273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AEF9E8-27BF-4074-7BC4-DC29817626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6B4F5E-1C2C-A92D-0C79-115D923DF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648D1-19F4-637B-2829-F69D91B0CC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6B0AE-953E-4A86-853F-9FF43817A8F8}" type="datetimeFigureOut">
              <a:rPr lang="en-US" smtClean="0"/>
              <a:t>12/10/2025</a:t>
            </a:fld>
            <a:endParaRPr lang="en-US"/>
          </a:p>
        </p:txBody>
      </p:sp>
      <p:sp>
        <p:nvSpPr>
          <p:cNvPr id="5" name="Footer Placeholder 4">
            <a:extLst>
              <a:ext uri="{FF2B5EF4-FFF2-40B4-BE49-F238E27FC236}">
                <a16:creationId xmlns:a16="http://schemas.microsoft.com/office/drawing/2014/main" id="{5B074948-D2A4-63EE-42C3-BE9BA8AF13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E4E3E5-83C9-9478-5891-F6A25F106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B70BC-B939-4A42-B567-136E53D9E6D9}" type="slidenum">
              <a:rPr lang="en-US" smtClean="0"/>
              <a:t>‹#›</a:t>
            </a:fld>
            <a:endParaRPr lang="en-US"/>
          </a:p>
        </p:txBody>
      </p:sp>
    </p:spTree>
    <p:extLst>
      <p:ext uri="{BB962C8B-B14F-4D97-AF65-F5344CB8AC3E}">
        <p14:creationId xmlns:p14="http://schemas.microsoft.com/office/powerpoint/2010/main" val="116085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ink.springer.com/article/10.1007/s00421-025-05768-4#ref-CR25" TargetMode="External"/><Relationship Id="rId2" Type="http://schemas.openxmlformats.org/officeDocument/2006/relationships/hyperlink" Target="https://link.springer.com/article/10.1007/s00421-025-05768-4#ref-CR3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link.springer.com/article/10.1007/s00421-025-05768-4#ref-CR2" TargetMode="External"/><Relationship Id="rId2" Type="http://schemas.openxmlformats.org/officeDocument/2006/relationships/hyperlink" Target="https://link.springer.com/article/10.1007/s00421-025-05768-4#Fig1"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ubmed.ncbi.nlm.nih.gov/30014195/"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link.springer.com/article/10.1007/s00421-025-05768-4?utm_source=springer_etoc&amp;utm_medium=email&amp;utm_campaign=CONR_00421_AWA1_GL_DTEC_054CI_TOC-250925&amp;utm_content=etoc_springer_20250925"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link.springer.com/article/10.1007/s00421-025-05768-4#ref-CR3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link.springer.com/article/10.1007/s00421-025-05768-4#ref-CR25" TargetMode="External"/><Relationship Id="rId2" Type="http://schemas.openxmlformats.org/officeDocument/2006/relationships/hyperlink" Target="https://link.springer.com/article/10.1007/s00421-025-05768-4#ref-CR34"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link.springer.com/article/10.1007/s00421-025-05768-4#ref-CR2" TargetMode="External"/><Relationship Id="rId2" Type="http://schemas.openxmlformats.org/officeDocument/2006/relationships/hyperlink" Target="https://link.springer.com/article/10.1007/s00421-025-05768-4#Fig1"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ubmed.ncbi.nlm.nih.gov/30014195/"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ubmed.ncbi.nlm.nih.gov/29246794/"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mc.ncbi.nlm.nih.gov/articles/PMC12048976/"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ubmed.ncbi.nlm.nih.gov/2924679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2A2C-CBE6-7178-A039-6971383A4E57}"/>
              </a:ext>
            </a:extLst>
          </p:cNvPr>
          <p:cNvSpPr>
            <a:spLocks noGrp="1"/>
          </p:cNvSpPr>
          <p:nvPr>
            <p:ph type="ctrTitle"/>
          </p:nvPr>
        </p:nvSpPr>
        <p:spPr>
          <a:xfrm>
            <a:off x="1524000" y="1122362"/>
            <a:ext cx="9144000" cy="3906837"/>
          </a:xfrm>
        </p:spPr>
        <p:txBody>
          <a:bodyPr>
            <a:normAutofit/>
          </a:bodyPr>
          <a:lstStyle/>
          <a:p>
            <a:r>
              <a:rPr lang="en-US" sz="13800" dirty="0"/>
              <a:t>Intro/Hook</a:t>
            </a:r>
          </a:p>
        </p:txBody>
      </p:sp>
    </p:spTree>
    <p:extLst>
      <p:ext uri="{BB962C8B-B14F-4D97-AF65-F5344CB8AC3E}">
        <p14:creationId xmlns:p14="http://schemas.microsoft.com/office/powerpoint/2010/main" val="153617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0B8A-C597-EE62-11D2-A11BF72F1625}"/>
              </a:ext>
            </a:extLst>
          </p:cNvPr>
          <p:cNvSpPr>
            <a:spLocks noGrp="1"/>
          </p:cNvSpPr>
          <p:nvPr>
            <p:ph type="title"/>
          </p:nvPr>
        </p:nvSpPr>
        <p:spPr/>
        <p:txBody>
          <a:bodyPr>
            <a:normAutofit/>
          </a:bodyPr>
          <a:lstStyle/>
          <a:p>
            <a:pPr algn="ctr"/>
            <a:r>
              <a:rPr lang="en-US" sz="8800" b="1" dirty="0"/>
              <a:t>Example</a:t>
            </a:r>
          </a:p>
        </p:txBody>
      </p:sp>
      <p:sp>
        <p:nvSpPr>
          <p:cNvPr id="3" name="Content Placeholder 2">
            <a:extLst>
              <a:ext uri="{FF2B5EF4-FFF2-40B4-BE49-F238E27FC236}">
                <a16:creationId xmlns:a16="http://schemas.microsoft.com/office/drawing/2014/main" id="{E31F6456-19B5-DDA9-4BCA-FB42C93E854E}"/>
              </a:ext>
            </a:extLst>
          </p:cNvPr>
          <p:cNvSpPr>
            <a:spLocks noGrp="1"/>
          </p:cNvSpPr>
          <p:nvPr>
            <p:ph idx="1"/>
          </p:nvPr>
        </p:nvSpPr>
        <p:spPr>
          <a:xfrm>
            <a:off x="838199" y="1804737"/>
            <a:ext cx="10676021" cy="4588794"/>
          </a:xfrm>
        </p:spPr>
        <p:txBody>
          <a:bodyPr>
            <a:normAutofit fontScale="92500" lnSpcReduction="10000"/>
          </a:bodyPr>
          <a:lstStyle/>
          <a:p>
            <a:r>
              <a:rPr lang="en-US" sz="3600" b="1" dirty="0"/>
              <a:t>Crunchies: </a:t>
            </a:r>
          </a:p>
          <a:p>
            <a:pPr lvl="1"/>
            <a:r>
              <a:rPr lang="en-US" sz="3200" dirty="0"/>
              <a:t>Develop RA</a:t>
            </a:r>
          </a:p>
          <a:p>
            <a:pPr lvl="1"/>
            <a:r>
              <a:rPr lang="en-US" sz="3200" dirty="0"/>
              <a:t>LBP specialist might hate it</a:t>
            </a:r>
          </a:p>
          <a:p>
            <a:pPr lvl="1"/>
            <a:r>
              <a:rPr lang="en-US" sz="3200" dirty="0"/>
              <a:t>Bodybuilding coach might love it</a:t>
            </a:r>
          </a:p>
          <a:p>
            <a:r>
              <a:rPr lang="en-US" sz="3600" b="1" dirty="0"/>
              <a:t>Pilates: </a:t>
            </a:r>
          </a:p>
          <a:p>
            <a:pPr lvl="1"/>
            <a:r>
              <a:rPr lang="en-US" sz="3200" dirty="0"/>
              <a:t>Great for core group</a:t>
            </a:r>
          </a:p>
          <a:p>
            <a:pPr lvl="1"/>
            <a:r>
              <a:rPr lang="en-US" sz="3200" dirty="0"/>
              <a:t>Very unlikely to help athletic performance, load is too low</a:t>
            </a:r>
          </a:p>
          <a:p>
            <a:r>
              <a:rPr lang="en-US" sz="3600" b="1" dirty="0"/>
              <a:t>Weightlifter/Only Deadlift: </a:t>
            </a:r>
          </a:p>
          <a:p>
            <a:pPr lvl="1"/>
            <a:r>
              <a:rPr lang="en-US" sz="3200" dirty="0"/>
              <a:t>Great for activation</a:t>
            </a:r>
          </a:p>
          <a:p>
            <a:pPr lvl="1"/>
            <a:r>
              <a:rPr lang="en-US" sz="3200" dirty="0"/>
              <a:t>Poor for deficiencies, weaknesses, or aesthetics (little RA)</a:t>
            </a:r>
          </a:p>
          <a:p>
            <a:endParaRPr lang="en-US" sz="3600" dirty="0"/>
          </a:p>
          <a:p>
            <a:pPr lvl="1"/>
            <a:endParaRPr lang="en-US" sz="3200" dirty="0"/>
          </a:p>
        </p:txBody>
      </p:sp>
    </p:spTree>
    <p:extLst>
      <p:ext uri="{BB962C8B-B14F-4D97-AF65-F5344CB8AC3E}">
        <p14:creationId xmlns:p14="http://schemas.microsoft.com/office/powerpoint/2010/main" val="617934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3C84E22-A11A-5D04-C295-F9A88CDB26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49DAF-9FE9-4CBC-6F44-AA6697781035}"/>
              </a:ext>
            </a:extLst>
          </p:cNvPr>
          <p:cNvSpPr>
            <a:spLocks noGrp="1"/>
          </p:cNvSpPr>
          <p:nvPr>
            <p:ph type="title"/>
          </p:nvPr>
        </p:nvSpPr>
        <p:spPr/>
        <p:txBody>
          <a:bodyPr/>
          <a:lstStyle/>
          <a:p>
            <a:r>
              <a:rPr lang="en-US" dirty="0"/>
              <a:t>Does core training improve athletic performance</a:t>
            </a:r>
          </a:p>
        </p:txBody>
      </p:sp>
      <p:pic>
        <p:nvPicPr>
          <p:cNvPr id="5" name="Picture 4">
            <a:extLst>
              <a:ext uri="{FF2B5EF4-FFF2-40B4-BE49-F238E27FC236}">
                <a16:creationId xmlns:a16="http://schemas.microsoft.com/office/drawing/2014/main" id="{25A88F0D-C982-B4BD-A347-2167E25A0F15}"/>
              </a:ext>
            </a:extLst>
          </p:cNvPr>
          <p:cNvPicPr>
            <a:picLocks noChangeAspect="1"/>
          </p:cNvPicPr>
          <p:nvPr/>
        </p:nvPicPr>
        <p:blipFill>
          <a:blip r:embed="rId3"/>
          <a:stretch>
            <a:fillRect/>
          </a:stretch>
        </p:blipFill>
        <p:spPr>
          <a:xfrm>
            <a:off x="605154" y="1600108"/>
            <a:ext cx="5278288" cy="4711794"/>
          </a:xfrm>
          <a:prstGeom prst="rect">
            <a:avLst/>
          </a:prstGeom>
        </p:spPr>
      </p:pic>
      <p:pic>
        <p:nvPicPr>
          <p:cNvPr id="7" name="Picture 6">
            <a:extLst>
              <a:ext uri="{FF2B5EF4-FFF2-40B4-BE49-F238E27FC236}">
                <a16:creationId xmlns:a16="http://schemas.microsoft.com/office/drawing/2014/main" id="{E6913A11-6A60-B0F1-78D6-3496FB3BA665}"/>
              </a:ext>
            </a:extLst>
          </p:cNvPr>
          <p:cNvPicPr>
            <a:picLocks noChangeAspect="1"/>
          </p:cNvPicPr>
          <p:nvPr/>
        </p:nvPicPr>
        <p:blipFill>
          <a:blip r:embed="rId4"/>
          <a:stretch>
            <a:fillRect/>
          </a:stretch>
        </p:blipFill>
        <p:spPr>
          <a:xfrm>
            <a:off x="3441032" y="637128"/>
            <a:ext cx="8145814" cy="5674774"/>
          </a:xfrm>
          <a:prstGeom prst="rect">
            <a:avLst/>
          </a:prstGeom>
        </p:spPr>
      </p:pic>
    </p:spTree>
    <p:extLst>
      <p:ext uri="{BB962C8B-B14F-4D97-AF65-F5344CB8AC3E}">
        <p14:creationId xmlns:p14="http://schemas.microsoft.com/office/powerpoint/2010/main" val="159385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2A2C-CBE6-7178-A039-6971383A4E57}"/>
              </a:ext>
            </a:extLst>
          </p:cNvPr>
          <p:cNvSpPr>
            <a:spLocks noGrp="1"/>
          </p:cNvSpPr>
          <p:nvPr>
            <p:ph type="ctrTitle"/>
          </p:nvPr>
        </p:nvSpPr>
        <p:spPr>
          <a:xfrm>
            <a:off x="844550" y="304800"/>
            <a:ext cx="10680700" cy="6280150"/>
          </a:xfrm>
        </p:spPr>
        <p:txBody>
          <a:bodyPr>
            <a:normAutofit/>
          </a:bodyPr>
          <a:lstStyle/>
          <a:p>
            <a:r>
              <a:rPr lang="en-US" sz="13800" dirty="0"/>
              <a:t>Physiology/Anatomy</a:t>
            </a:r>
          </a:p>
        </p:txBody>
      </p:sp>
    </p:spTree>
    <p:extLst>
      <p:ext uri="{BB962C8B-B14F-4D97-AF65-F5344CB8AC3E}">
        <p14:creationId xmlns:p14="http://schemas.microsoft.com/office/powerpoint/2010/main" val="2056406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9477-96D9-1776-08EB-E79DDA41BB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812E6D-33AA-E744-A0A5-43FC5A3E064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92FF4C0-FA02-6DE7-6DFC-C417442B5FCA}"/>
              </a:ext>
            </a:extLst>
          </p:cNvPr>
          <p:cNvPicPr>
            <a:picLocks noChangeAspect="1"/>
          </p:cNvPicPr>
          <p:nvPr/>
        </p:nvPicPr>
        <p:blipFill>
          <a:blip r:embed="rId2"/>
          <a:stretch>
            <a:fillRect/>
          </a:stretch>
        </p:blipFill>
        <p:spPr>
          <a:xfrm>
            <a:off x="823176" y="113837"/>
            <a:ext cx="10545647" cy="6630325"/>
          </a:xfrm>
          <a:prstGeom prst="rect">
            <a:avLst/>
          </a:prstGeom>
        </p:spPr>
      </p:pic>
      <p:sp>
        <p:nvSpPr>
          <p:cNvPr id="6" name="Title 1">
            <a:extLst>
              <a:ext uri="{FF2B5EF4-FFF2-40B4-BE49-F238E27FC236}">
                <a16:creationId xmlns:a16="http://schemas.microsoft.com/office/drawing/2014/main" id="{1711FE31-F1FE-0147-F40A-514B5A748C61}"/>
              </a:ext>
            </a:extLst>
          </p:cNvPr>
          <p:cNvSpPr txBox="1">
            <a:spLocks/>
          </p:cNvSpPr>
          <p:nvPr/>
        </p:nvSpPr>
        <p:spPr>
          <a:xfrm>
            <a:off x="990600" y="230189"/>
            <a:ext cx="10515600" cy="1325562"/>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t>Muscle vs. Movements</a:t>
            </a:r>
          </a:p>
        </p:txBody>
      </p:sp>
    </p:spTree>
    <p:extLst>
      <p:ext uri="{BB962C8B-B14F-4D97-AF65-F5344CB8AC3E}">
        <p14:creationId xmlns:p14="http://schemas.microsoft.com/office/powerpoint/2010/main" val="1738195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8C97-16D0-6830-8EB7-257CE07E1297}"/>
              </a:ext>
            </a:extLst>
          </p:cNvPr>
          <p:cNvSpPr>
            <a:spLocks noGrp="1"/>
          </p:cNvSpPr>
          <p:nvPr>
            <p:ph type="title"/>
          </p:nvPr>
        </p:nvSpPr>
        <p:spPr/>
        <p:txBody>
          <a:bodyPr>
            <a:normAutofit/>
          </a:bodyPr>
          <a:lstStyle/>
          <a:p>
            <a:pPr algn="ctr"/>
            <a:r>
              <a:rPr lang="en-US" sz="6600" b="1" dirty="0"/>
              <a:t>Movements vs. Stiffness</a:t>
            </a:r>
          </a:p>
        </p:txBody>
      </p:sp>
      <p:sp>
        <p:nvSpPr>
          <p:cNvPr id="3" name="Content Placeholder 2">
            <a:extLst>
              <a:ext uri="{FF2B5EF4-FFF2-40B4-BE49-F238E27FC236}">
                <a16:creationId xmlns:a16="http://schemas.microsoft.com/office/drawing/2014/main" id="{76D368F7-1925-346F-362C-9EB5729AB952}"/>
              </a:ext>
            </a:extLst>
          </p:cNvPr>
          <p:cNvSpPr>
            <a:spLocks noGrp="1"/>
          </p:cNvSpPr>
          <p:nvPr>
            <p:ph idx="1"/>
          </p:nvPr>
        </p:nvSpPr>
        <p:spPr/>
        <p:txBody>
          <a:bodyPr>
            <a:normAutofit/>
          </a:bodyPr>
          <a:lstStyle/>
          <a:p>
            <a:r>
              <a:rPr lang="en-US" dirty="0"/>
              <a:t>Movements: </a:t>
            </a:r>
          </a:p>
          <a:p>
            <a:pPr marL="914400" lvl="1" indent="-457200">
              <a:buFont typeface="+mj-lt"/>
              <a:buAutoNum type="arabicPeriod"/>
            </a:pPr>
            <a:r>
              <a:rPr lang="en-US" dirty="0"/>
              <a:t>Flexion</a:t>
            </a:r>
          </a:p>
          <a:p>
            <a:pPr marL="914400" lvl="1" indent="-457200">
              <a:buFont typeface="+mj-lt"/>
              <a:buAutoNum type="arabicPeriod"/>
            </a:pPr>
            <a:r>
              <a:rPr lang="en-US" dirty="0"/>
              <a:t>Lateral Flexion</a:t>
            </a:r>
          </a:p>
          <a:p>
            <a:pPr marL="914400" lvl="1" indent="-457200">
              <a:buFont typeface="+mj-lt"/>
              <a:buAutoNum type="arabicPeriod"/>
            </a:pPr>
            <a:r>
              <a:rPr lang="en-US" dirty="0"/>
              <a:t>Extension</a:t>
            </a:r>
          </a:p>
          <a:p>
            <a:pPr marL="914400" lvl="1" indent="-457200">
              <a:buFont typeface="+mj-lt"/>
              <a:buAutoNum type="arabicPeriod"/>
            </a:pPr>
            <a:r>
              <a:rPr lang="en-US" dirty="0"/>
              <a:t>Rotation</a:t>
            </a:r>
          </a:p>
          <a:p>
            <a:pPr marL="457200" indent="-457200">
              <a:buFont typeface="+mj-lt"/>
              <a:buAutoNum type="arabicPeriod"/>
            </a:pPr>
            <a:endParaRPr lang="en-US" dirty="0"/>
          </a:p>
          <a:p>
            <a:r>
              <a:rPr lang="en-US" dirty="0"/>
              <a:t>Anti-Movements</a:t>
            </a:r>
          </a:p>
          <a:p>
            <a:pPr marL="914400" lvl="1" indent="-457200">
              <a:buFont typeface="+mj-lt"/>
              <a:buAutoNum type="arabicPeriod"/>
            </a:pPr>
            <a:r>
              <a:rPr lang="en-US" dirty="0"/>
              <a:t>Popularized by McGill: Spinal Stability/LBP; NOT 1 or 2</a:t>
            </a:r>
          </a:p>
        </p:txBody>
      </p:sp>
    </p:spTree>
    <p:extLst>
      <p:ext uri="{BB962C8B-B14F-4D97-AF65-F5344CB8AC3E}">
        <p14:creationId xmlns:p14="http://schemas.microsoft.com/office/powerpoint/2010/main" val="1073042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CA08-9955-B8F4-3D22-D9BF05539609}"/>
              </a:ext>
            </a:extLst>
          </p:cNvPr>
          <p:cNvSpPr>
            <a:spLocks noGrp="1"/>
          </p:cNvSpPr>
          <p:nvPr>
            <p:ph type="title"/>
          </p:nvPr>
        </p:nvSpPr>
        <p:spPr/>
        <p:txBody>
          <a:bodyPr>
            <a:normAutofit/>
          </a:bodyPr>
          <a:lstStyle/>
          <a:p>
            <a:pPr algn="ctr"/>
            <a:r>
              <a:rPr lang="en-US" sz="6600" b="1" dirty="0"/>
              <a:t>Characteristics</a:t>
            </a:r>
          </a:p>
        </p:txBody>
      </p:sp>
      <p:sp>
        <p:nvSpPr>
          <p:cNvPr id="3" name="Content Placeholder 2">
            <a:extLst>
              <a:ext uri="{FF2B5EF4-FFF2-40B4-BE49-F238E27FC236}">
                <a16:creationId xmlns:a16="http://schemas.microsoft.com/office/drawing/2014/main" id="{2963D12A-8DA2-063A-998F-CC649326C671}"/>
              </a:ext>
            </a:extLst>
          </p:cNvPr>
          <p:cNvSpPr>
            <a:spLocks noGrp="1"/>
          </p:cNvSpPr>
          <p:nvPr>
            <p:ph idx="1"/>
          </p:nvPr>
        </p:nvSpPr>
        <p:spPr>
          <a:xfrm>
            <a:off x="838200" y="1825625"/>
            <a:ext cx="10760242" cy="4667250"/>
          </a:xfrm>
        </p:spPr>
        <p:txBody>
          <a:bodyPr>
            <a:normAutofit lnSpcReduction="10000"/>
          </a:bodyPr>
          <a:lstStyle/>
          <a:p>
            <a:r>
              <a:rPr lang="en-US" dirty="0"/>
              <a:t>Constantly activated:</a:t>
            </a:r>
          </a:p>
          <a:p>
            <a:pPr lvl="1"/>
            <a:r>
              <a:rPr lang="en-US" dirty="0"/>
              <a:t>At 2-3% during standing</a:t>
            </a:r>
          </a:p>
          <a:p>
            <a:pPr lvl="1"/>
            <a:r>
              <a:rPr lang="en-US" dirty="0"/>
              <a:t>40% during lifting of normal objects</a:t>
            </a:r>
          </a:p>
          <a:p>
            <a:pPr lvl="1"/>
            <a:r>
              <a:rPr lang="en-US" dirty="0"/>
              <a:t>100% during sneezing</a:t>
            </a:r>
          </a:p>
          <a:p>
            <a:r>
              <a:rPr lang="en-US" dirty="0"/>
              <a:t>Feed-forward stabilization: they fire before (110-150m s) your limbs (1996-1997 Paul Hodges &amp; Carline Richardson)</a:t>
            </a:r>
          </a:p>
          <a:p>
            <a:pPr lvl="1"/>
            <a:r>
              <a:rPr lang="en-US" dirty="0"/>
              <a:t>Houdini Death</a:t>
            </a:r>
          </a:p>
          <a:p>
            <a:r>
              <a:rPr lang="en-US" dirty="0"/>
              <a:t>Fiber Type is pretty mixed, so it’s not that</a:t>
            </a:r>
          </a:p>
          <a:p>
            <a:pPr lvl="1"/>
            <a:r>
              <a:rPr lang="en-US" dirty="0"/>
              <a:t>Don’t have great data that smaller muscles or ST should be trained differently at all </a:t>
            </a:r>
          </a:p>
          <a:p>
            <a:r>
              <a:rPr lang="en-US" dirty="0"/>
              <a:t>No data suggesting it needs more or less than your quad</a:t>
            </a:r>
          </a:p>
          <a:p>
            <a:pPr lvl="1"/>
            <a:endParaRPr lang="en-US" dirty="0"/>
          </a:p>
          <a:p>
            <a:endParaRPr lang="en-US" dirty="0"/>
          </a:p>
        </p:txBody>
      </p:sp>
    </p:spTree>
    <p:extLst>
      <p:ext uri="{BB962C8B-B14F-4D97-AF65-F5344CB8AC3E}">
        <p14:creationId xmlns:p14="http://schemas.microsoft.com/office/powerpoint/2010/main" val="2477473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F48A5-C216-6D55-1D44-0D2C5CB46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60CB3-4380-6546-E08E-CF5669822A66}"/>
              </a:ext>
            </a:extLst>
          </p:cNvPr>
          <p:cNvSpPr>
            <a:spLocks noGrp="1"/>
          </p:cNvSpPr>
          <p:nvPr>
            <p:ph type="title"/>
          </p:nvPr>
        </p:nvSpPr>
        <p:spPr/>
        <p:txBody>
          <a:bodyPr>
            <a:normAutofit/>
          </a:bodyPr>
          <a:lstStyle/>
          <a:p>
            <a:pPr algn="ctr"/>
            <a:r>
              <a:rPr lang="en-US" sz="5400" b="1" dirty="0"/>
              <a:t>Unique Considerations: Spine Health</a:t>
            </a:r>
          </a:p>
        </p:txBody>
      </p:sp>
      <p:sp>
        <p:nvSpPr>
          <p:cNvPr id="3" name="Content Placeholder 2">
            <a:extLst>
              <a:ext uri="{FF2B5EF4-FFF2-40B4-BE49-F238E27FC236}">
                <a16:creationId xmlns:a16="http://schemas.microsoft.com/office/drawing/2014/main" id="{DA24FF44-966D-FEAD-C36E-A9345BA4EB1C}"/>
              </a:ext>
            </a:extLst>
          </p:cNvPr>
          <p:cNvSpPr>
            <a:spLocks noGrp="1"/>
          </p:cNvSpPr>
          <p:nvPr>
            <p:ph idx="1"/>
          </p:nvPr>
        </p:nvSpPr>
        <p:spPr>
          <a:xfrm>
            <a:off x="637675" y="1690688"/>
            <a:ext cx="11225462" cy="4627980"/>
          </a:xfrm>
        </p:spPr>
        <p:txBody>
          <a:bodyPr>
            <a:normAutofit fontScale="92500" lnSpcReduction="10000"/>
          </a:bodyPr>
          <a:lstStyle/>
          <a:p>
            <a:r>
              <a:rPr lang="en-US" sz="2400" dirty="0"/>
              <a:t>High-repetition loading of the lumbar spine during such movements has also been linked to an elevated risk of injury (</a:t>
            </a:r>
            <a:r>
              <a:rPr lang="en-US" sz="2400" dirty="0" err="1"/>
              <a:t>Solomonow</a:t>
            </a:r>
            <a:r>
              <a:rPr lang="en-US" sz="2400" dirty="0"/>
              <a:t> </a:t>
            </a:r>
            <a:r>
              <a:rPr lang="en-US" sz="2400" dirty="0">
                <a:hlinkClick r:id="rId2" tooltip="Solomonow M (2012) Neuromuscular manifestations of viscoelastic tissue degradation following high and low risk repetitive lumbar flexion. J Electromyogr Kinesio 22(2):155–175"/>
              </a:rPr>
              <a:t>2012</a:t>
            </a:r>
            <a:r>
              <a:rPr lang="en-US" sz="2400" dirty="0"/>
              <a:t>; McGill </a:t>
            </a:r>
            <a:r>
              <a:rPr lang="en-US" sz="2400" dirty="0">
                <a:hlinkClick r:id="rId3" tooltip="McGill S (2010a) Designing Back Exercise: From Rehabilitation to Enhancing Performance. Guide to training the flexion-intolerant back. Available at: &#10;                  https://www.backfitpro.com/pdf/selecting_back_exercises.pdf&#10;                  &#10;                . Accessed 12 Oct 2020"/>
              </a:rPr>
              <a:t>2010a</a:t>
            </a:r>
            <a:r>
              <a:rPr lang="en-US" sz="2400" dirty="0"/>
              <a:t>).</a:t>
            </a:r>
          </a:p>
          <a:p>
            <a:endParaRPr lang="en-US" sz="2400" dirty="0"/>
          </a:p>
          <a:p>
            <a:r>
              <a:rPr lang="en-US" sz="2400" dirty="0"/>
              <a:t>We want core/spine to move in all types of ways, but we do need to be cautious when putting people to:</a:t>
            </a:r>
          </a:p>
          <a:p>
            <a:pPr lvl="1"/>
            <a:r>
              <a:rPr lang="en-US" sz="2000" dirty="0"/>
              <a:t>End ROM</a:t>
            </a:r>
          </a:p>
          <a:p>
            <a:pPr lvl="1"/>
            <a:r>
              <a:rPr lang="en-US" sz="2000" dirty="0"/>
              <a:t>Heavily loaded</a:t>
            </a:r>
          </a:p>
          <a:p>
            <a:pPr lvl="1"/>
            <a:r>
              <a:rPr lang="en-US" sz="2000" dirty="0"/>
              <a:t>Taken to max or near max effort/volume/fatigue</a:t>
            </a:r>
          </a:p>
          <a:p>
            <a:pPr lvl="1"/>
            <a:endParaRPr lang="en-US" sz="2000" dirty="0"/>
          </a:p>
          <a:p>
            <a:r>
              <a:rPr lang="en-US" sz="2400" dirty="0"/>
              <a:t>Example: 1RM deadlift with Jefferson curl position vs. loaded with 15 kg or just body weight</a:t>
            </a:r>
          </a:p>
          <a:p>
            <a:endParaRPr lang="en-US" sz="2400" dirty="0"/>
          </a:p>
          <a:p>
            <a:r>
              <a:rPr lang="en-US" sz="2400" dirty="0"/>
              <a:t>Some ppl are flexion sensitive, some extension, some twisting, some bending, and some non at all</a:t>
            </a:r>
          </a:p>
          <a:p>
            <a:pPr lvl="1"/>
            <a:r>
              <a:rPr lang="en-US" sz="2000" dirty="0"/>
              <a:t>Not about right or wrong, it’s about risk management or ROI</a:t>
            </a:r>
          </a:p>
          <a:p>
            <a:endParaRPr lang="en-US" sz="2400" dirty="0"/>
          </a:p>
        </p:txBody>
      </p:sp>
    </p:spTree>
    <p:extLst>
      <p:ext uri="{BB962C8B-B14F-4D97-AF65-F5344CB8AC3E}">
        <p14:creationId xmlns:p14="http://schemas.microsoft.com/office/powerpoint/2010/main" val="2727222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84898-1973-B77F-542C-5CD73FE53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400AC-C769-6B04-3DE4-B85C3EFEA793}"/>
              </a:ext>
            </a:extLst>
          </p:cNvPr>
          <p:cNvSpPr>
            <a:spLocks noGrp="1"/>
          </p:cNvSpPr>
          <p:nvPr>
            <p:ph type="title"/>
          </p:nvPr>
        </p:nvSpPr>
        <p:spPr/>
        <p:txBody>
          <a:bodyPr/>
          <a:lstStyle/>
          <a:p>
            <a:r>
              <a:rPr lang="en-US" b="1" dirty="0"/>
              <a:t>How Do I Know if MY Core Is Strong Enough?</a:t>
            </a:r>
          </a:p>
        </p:txBody>
      </p:sp>
      <p:sp>
        <p:nvSpPr>
          <p:cNvPr id="3" name="Content Placeholder 2">
            <a:extLst>
              <a:ext uri="{FF2B5EF4-FFF2-40B4-BE49-F238E27FC236}">
                <a16:creationId xmlns:a16="http://schemas.microsoft.com/office/drawing/2014/main" id="{7B451E67-D451-604B-FEA0-6A4ADF2672F6}"/>
              </a:ext>
            </a:extLst>
          </p:cNvPr>
          <p:cNvSpPr>
            <a:spLocks noGrp="1"/>
          </p:cNvSpPr>
          <p:nvPr>
            <p:ph idx="1"/>
          </p:nvPr>
        </p:nvSpPr>
        <p:spPr/>
        <p:txBody>
          <a:bodyPr>
            <a:normAutofit/>
          </a:bodyPr>
          <a:lstStyle/>
          <a:p>
            <a:pPr lvl="1"/>
            <a:endParaRPr lang="en-US" sz="3600" dirty="0"/>
          </a:p>
        </p:txBody>
      </p:sp>
    </p:spTree>
    <p:extLst>
      <p:ext uri="{BB962C8B-B14F-4D97-AF65-F5344CB8AC3E}">
        <p14:creationId xmlns:p14="http://schemas.microsoft.com/office/powerpoint/2010/main" val="1801578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F15E6BFA-FE95-92FA-44AA-7C5659E65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00A0A8-148D-1FDF-3C56-42EC6B70D297}"/>
              </a:ext>
            </a:extLst>
          </p:cNvPr>
          <p:cNvSpPr>
            <a:spLocks noGrp="1"/>
          </p:cNvSpPr>
          <p:nvPr>
            <p:ph type="ctrTitle"/>
          </p:nvPr>
        </p:nvSpPr>
        <p:spPr>
          <a:xfrm>
            <a:off x="844550" y="304800"/>
            <a:ext cx="10680700" cy="6280150"/>
          </a:xfrm>
        </p:spPr>
        <p:txBody>
          <a:bodyPr>
            <a:normAutofit/>
          </a:bodyPr>
          <a:lstStyle/>
          <a:p>
            <a:r>
              <a:rPr lang="en-US" sz="13800" dirty="0"/>
              <a:t>Investigate</a:t>
            </a:r>
          </a:p>
        </p:txBody>
      </p:sp>
    </p:spTree>
    <p:extLst>
      <p:ext uri="{BB962C8B-B14F-4D97-AF65-F5344CB8AC3E}">
        <p14:creationId xmlns:p14="http://schemas.microsoft.com/office/powerpoint/2010/main" val="2128691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D306-6735-03FD-9C21-DA714BDB7294}"/>
              </a:ext>
            </a:extLst>
          </p:cNvPr>
          <p:cNvSpPr>
            <a:spLocks noGrp="1"/>
          </p:cNvSpPr>
          <p:nvPr>
            <p:ph type="title"/>
          </p:nvPr>
        </p:nvSpPr>
        <p:spPr/>
        <p:txBody>
          <a:bodyPr/>
          <a:lstStyle/>
          <a:p>
            <a:r>
              <a:rPr lang="en-US" dirty="0"/>
              <a:t>Tests</a:t>
            </a:r>
          </a:p>
        </p:txBody>
      </p:sp>
      <p:sp>
        <p:nvSpPr>
          <p:cNvPr id="3" name="Content Placeholder 2">
            <a:extLst>
              <a:ext uri="{FF2B5EF4-FFF2-40B4-BE49-F238E27FC236}">
                <a16:creationId xmlns:a16="http://schemas.microsoft.com/office/drawing/2014/main" id="{0438423C-2DB5-E80D-2207-CFEA26AF522E}"/>
              </a:ext>
            </a:extLst>
          </p:cNvPr>
          <p:cNvSpPr>
            <a:spLocks noGrp="1"/>
          </p:cNvSpPr>
          <p:nvPr>
            <p:ph idx="1"/>
          </p:nvPr>
        </p:nvSpPr>
        <p:spPr>
          <a:xfrm>
            <a:off x="572638" y="1528011"/>
            <a:ext cx="11037836" cy="4816513"/>
          </a:xfrm>
        </p:spPr>
        <p:txBody>
          <a:bodyPr>
            <a:normAutofit fontScale="92500"/>
          </a:bodyPr>
          <a:lstStyle/>
          <a:p>
            <a:r>
              <a:rPr lang="en-US" dirty="0"/>
              <a:t>Flexor Endurance tests</a:t>
            </a:r>
          </a:p>
          <a:p>
            <a:pPr lvl="1"/>
            <a:r>
              <a:rPr lang="en-US" dirty="0"/>
              <a:t>a trunk flexion angle of 45°</a:t>
            </a:r>
          </a:p>
          <a:p>
            <a:pPr lvl="1"/>
            <a:r>
              <a:rPr lang="en-US" dirty="0"/>
              <a:t>The participant sat on the soft test bench and leaned against a support with the upper body at a 45° angle to the bench. The soles of the feet touched the bench and the hips and knees were bent at a 90° angle. A belt was tied around the participant’s feet to support them during the test. The participant’s hands were positioned crossed over the shoulders. The participant was instructed to maintain this position for as long as possible during the test. The duration of the test began when the upper body support was withdrawn 10 cm from the participant. The participant’s upper body angle was checked with a goniometer during the test and the test was terminated if the angle fell below 45° (Fig. </a:t>
            </a:r>
            <a:r>
              <a:rPr lang="en-US" dirty="0">
                <a:hlinkClick r:id="rId2"/>
              </a:rPr>
              <a:t>1</a:t>
            </a:r>
            <a:r>
              <a:rPr lang="en-US" dirty="0"/>
              <a:t>, </a:t>
            </a:r>
            <a:r>
              <a:rPr lang="en-US" i="1" dirty="0"/>
              <a:t>left side</a:t>
            </a:r>
            <a:r>
              <a:rPr lang="en-US" dirty="0"/>
              <a:t>).</a:t>
            </a:r>
          </a:p>
          <a:p>
            <a:r>
              <a:rPr lang="en-US" dirty="0"/>
              <a:t>Back Extensors:</a:t>
            </a:r>
          </a:p>
          <a:p>
            <a:pPr lvl="1"/>
            <a:r>
              <a:rPr lang="en-US" dirty="0"/>
              <a:t>The Biering-Sorensen trunk extensor endurance test was used to measure the endurance performance of the participants’ back extensor muscles (Biering-Sørensen </a:t>
            </a:r>
            <a:r>
              <a:rPr lang="en-US" dirty="0">
                <a:hlinkClick r:id="rId3" tooltip="Biering-Sørensen FIN (1984) Physical measurements as risk indicators for low-back trouble over a one-year period. Spine 9(2):106–119"/>
              </a:rPr>
              <a:t>1984</a:t>
            </a:r>
            <a:r>
              <a:rPr lang="en-US" dirty="0"/>
              <a:t>)</a:t>
            </a:r>
          </a:p>
        </p:txBody>
      </p:sp>
      <p:pic>
        <p:nvPicPr>
          <p:cNvPr id="5" name="Picture 4">
            <a:extLst>
              <a:ext uri="{FF2B5EF4-FFF2-40B4-BE49-F238E27FC236}">
                <a16:creationId xmlns:a16="http://schemas.microsoft.com/office/drawing/2014/main" id="{BFD78109-54C9-369B-DC42-8A463E486332}"/>
              </a:ext>
            </a:extLst>
          </p:cNvPr>
          <p:cNvPicPr>
            <a:picLocks noChangeAspect="1"/>
          </p:cNvPicPr>
          <p:nvPr/>
        </p:nvPicPr>
        <p:blipFill>
          <a:blip r:embed="rId4"/>
          <a:srcRect l="4062" t="4740" r="2428" b="15184"/>
          <a:stretch>
            <a:fillRect/>
          </a:stretch>
        </p:blipFill>
        <p:spPr>
          <a:xfrm>
            <a:off x="7086600" y="276726"/>
            <a:ext cx="4668253" cy="2213811"/>
          </a:xfrm>
          <a:prstGeom prst="rect">
            <a:avLst/>
          </a:prstGeom>
        </p:spPr>
      </p:pic>
    </p:spTree>
    <p:extLst>
      <p:ext uri="{BB962C8B-B14F-4D97-AF65-F5344CB8AC3E}">
        <p14:creationId xmlns:p14="http://schemas.microsoft.com/office/powerpoint/2010/main" val="245388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E0F2-97E1-15DB-A197-93F0B191EADA}"/>
              </a:ext>
            </a:extLst>
          </p:cNvPr>
          <p:cNvSpPr>
            <a:spLocks noGrp="1"/>
          </p:cNvSpPr>
          <p:nvPr>
            <p:ph type="title"/>
          </p:nvPr>
        </p:nvSpPr>
        <p:spPr>
          <a:xfrm>
            <a:off x="1118936" y="365125"/>
            <a:ext cx="10234863" cy="5542380"/>
          </a:xfrm>
        </p:spPr>
        <p:txBody>
          <a:bodyPr>
            <a:normAutofit/>
          </a:bodyPr>
          <a:lstStyle/>
          <a:p>
            <a:pPr algn="ctr"/>
            <a:r>
              <a:rPr lang="en-US" sz="5400" b="1" dirty="0"/>
              <a:t>6 Month $1M Challenge: </a:t>
            </a:r>
            <a:br>
              <a:rPr lang="en-US" sz="5400" b="1" dirty="0"/>
            </a:br>
            <a:br>
              <a:rPr lang="en-US" sz="5400" b="1" dirty="0"/>
            </a:br>
            <a:r>
              <a:rPr lang="en-US" sz="5400" b="1" dirty="0"/>
              <a:t>1. Weight Belt or No?</a:t>
            </a:r>
            <a:br>
              <a:rPr lang="en-US" sz="5400" b="1" dirty="0"/>
            </a:br>
            <a:r>
              <a:rPr lang="en-US" sz="5400" b="1" dirty="0"/>
              <a:t>2. Bench Press vs. Crunchies</a:t>
            </a:r>
            <a:br>
              <a:rPr lang="en-US" sz="5400" b="1" dirty="0"/>
            </a:br>
            <a:r>
              <a:rPr lang="en-US" sz="5400" b="1" dirty="0"/>
              <a:t>3. Machines vs. Unstable/DB’s?</a:t>
            </a:r>
            <a:br>
              <a:rPr lang="en-US" sz="5400" b="1" dirty="0"/>
            </a:br>
            <a:r>
              <a:rPr lang="en-US" sz="5400" b="1" dirty="0"/>
              <a:t>3. Every day or 2-3x per week?</a:t>
            </a:r>
          </a:p>
        </p:txBody>
      </p:sp>
    </p:spTree>
    <p:extLst>
      <p:ext uri="{BB962C8B-B14F-4D97-AF65-F5344CB8AC3E}">
        <p14:creationId xmlns:p14="http://schemas.microsoft.com/office/powerpoint/2010/main" val="842319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1EA22-B500-F55E-0A47-59E98FB505EB}"/>
              </a:ext>
            </a:extLst>
          </p:cNvPr>
          <p:cNvSpPr>
            <a:spLocks noGrp="1"/>
          </p:cNvSpPr>
          <p:nvPr>
            <p:ph type="title"/>
          </p:nvPr>
        </p:nvSpPr>
        <p:spPr/>
        <p:txBody>
          <a:bodyPr/>
          <a:lstStyle/>
          <a:p>
            <a:r>
              <a:rPr lang="en-US" b="1" dirty="0"/>
              <a:t>How Do I Know if MY Core Is Strong Enough?</a:t>
            </a:r>
          </a:p>
        </p:txBody>
      </p:sp>
      <p:sp>
        <p:nvSpPr>
          <p:cNvPr id="3" name="Content Placeholder 2">
            <a:extLst>
              <a:ext uri="{FF2B5EF4-FFF2-40B4-BE49-F238E27FC236}">
                <a16:creationId xmlns:a16="http://schemas.microsoft.com/office/drawing/2014/main" id="{E27B2EB7-8D10-D307-DF7D-A70FED34FB27}"/>
              </a:ext>
            </a:extLst>
          </p:cNvPr>
          <p:cNvSpPr>
            <a:spLocks noGrp="1"/>
          </p:cNvSpPr>
          <p:nvPr>
            <p:ph idx="1"/>
          </p:nvPr>
        </p:nvSpPr>
        <p:spPr/>
        <p:txBody>
          <a:bodyPr>
            <a:normAutofit lnSpcReduction="10000"/>
          </a:bodyPr>
          <a:lstStyle/>
          <a:p>
            <a:r>
              <a:rPr lang="en-US" sz="4000" b="1" dirty="0"/>
              <a:t>Look</a:t>
            </a:r>
            <a:r>
              <a:rPr lang="en-US" sz="4000" dirty="0"/>
              <a:t>: Optima Muscle</a:t>
            </a:r>
          </a:p>
          <a:p>
            <a:r>
              <a:rPr lang="en-US" sz="4000" b="1" dirty="0"/>
              <a:t>Feel</a:t>
            </a:r>
            <a:r>
              <a:rPr lang="en-US" sz="4000" dirty="0"/>
              <a:t>: </a:t>
            </a:r>
            <a:r>
              <a:rPr lang="en-US" sz="4000" dirty="0" err="1"/>
              <a:t>Sahrmann</a:t>
            </a:r>
            <a:r>
              <a:rPr lang="en-US" sz="4000" dirty="0"/>
              <a:t> 5 level core stability test</a:t>
            </a:r>
          </a:p>
          <a:p>
            <a:pPr lvl="1"/>
            <a:r>
              <a:rPr lang="en-US" sz="3600" dirty="0"/>
              <a:t>Raise one leg to 90/90, then next leg</a:t>
            </a:r>
          </a:p>
          <a:p>
            <a:pPr lvl="1"/>
            <a:r>
              <a:rPr lang="en-US" sz="3600" dirty="0"/>
              <a:t>L5: Double leg up double down</a:t>
            </a:r>
          </a:p>
          <a:p>
            <a:r>
              <a:rPr lang="en-US" sz="4000" b="1" dirty="0"/>
              <a:t>Perform</a:t>
            </a:r>
            <a:r>
              <a:rPr lang="en-US" sz="4000" dirty="0"/>
              <a:t>:</a:t>
            </a:r>
          </a:p>
          <a:p>
            <a:pPr lvl="1"/>
            <a:r>
              <a:rPr lang="en-US" sz="3600" dirty="0"/>
              <a:t>EMG</a:t>
            </a:r>
          </a:p>
          <a:p>
            <a:pPr lvl="1"/>
            <a:r>
              <a:rPr lang="en-US" sz="3600" dirty="0"/>
              <a:t>Proteus Machine</a:t>
            </a:r>
          </a:p>
          <a:p>
            <a:pPr lvl="1"/>
            <a:r>
              <a:rPr lang="en-US" sz="3600" dirty="0"/>
              <a:t>Probably some sort of Muscular Endurance Test</a:t>
            </a:r>
          </a:p>
          <a:p>
            <a:pPr lvl="1"/>
            <a:endParaRPr lang="en-US" sz="3600" dirty="0"/>
          </a:p>
        </p:txBody>
      </p:sp>
    </p:spTree>
    <p:extLst>
      <p:ext uri="{BB962C8B-B14F-4D97-AF65-F5344CB8AC3E}">
        <p14:creationId xmlns:p14="http://schemas.microsoft.com/office/powerpoint/2010/main" val="3803796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6A1D664-6FB3-2AD2-C561-413541010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F2D4F-F63B-FE49-1FF0-D995FC7B75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892E0F-8D36-04AB-75E0-58703E575F44}"/>
              </a:ext>
            </a:extLst>
          </p:cNvPr>
          <p:cNvSpPr>
            <a:spLocks noGrp="1"/>
          </p:cNvSpPr>
          <p:nvPr>
            <p:ph idx="1"/>
          </p:nvPr>
        </p:nvSpPr>
        <p:spPr/>
        <p:txBody>
          <a:bodyPr/>
          <a:lstStyle/>
          <a:p>
            <a:endParaRPr lang="en-US"/>
          </a:p>
        </p:txBody>
      </p:sp>
      <p:pic>
        <p:nvPicPr>
          <p:cNvPr id="2052" name="Picture 4">
            <a:extLst>
              <a:ext uri="{FF2B5EF4-FFF2-40B4-BE49-F238E27FC236}">
                <a16:creationId xmlns:a16="http://schemas.microsoft.com/office/drawing/2014/main" id="{366FC102-2C24-1E0C-CD42-7F6329B57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495" y="162113"/>
            <a:ext cx="5678905" cy="6487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023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5F54-37CE-5FA5-6C9D-50E59A61D1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6C9680-F05C-8C33-FEF7-0AAFDE7D8D9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0C836DF-8592-4B62-F2B2-56F46FD105E8}"/>
              </a:ext>
            </a:extLst>
          </p:cNvPr>
          <p:cNvPicPr>
            <a:picLocks noChangeAspect="1"/>
          </p:cNvPicPr>
          <p:nvPr/>
        </p:nvPicPr>
        <p:blipFill>
          <a:blip r:embed="rId2"/>
          <a:stretch>
            <a:fillRect/>
          </a:stretch>
        </p:blipFill>
        <p:spPr>
          <a:xfrm>
            <a:off x="627887" y="928338"/>
            <a:ext cx="10936226" cy="5001323"/>
          </a:xfrm>
          <a:prstGeom prst="rect">
            <a:avLst/>
          </a:prstGeom>
        </p:spPr>
      </p:pic>
    </p:spTree>
    <p:extLst>
      <p:ext uri="{BB962C8B-B14F-4D97-AF65-F5344CB8AC3E}">
        <p14:creationId xmlns:p14="http://schemas.microsoft.com/office/powerpoint/2010/main" val="2332954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C2FC-FAFC-9E10-86D1-7804F59321B4}"/>
              </a:ext>
            </a:extLst>
          </p:cNvPr>
          <p:cNvSpPr>
            <a:spLocks noGrp="1"/>
          </p:cNvSpPr>
          <p:nvPr>
            <p:ph type="title"/>
          </p:nvPr>
        </p:nvSpPr>
        <p:spPr/>
        <p:txBody>
          <a:bodyPr>
            <a:normAutofit/>
          </a:bodyPr>
          <a:lstStyle/>
          <a:p>
            <a:r>
              <a:rPr lang="en-US" sz="6600" b="1" dirty="0"/>
              <a:t>Outline: Look, Feel, Perform</a:t>
            </a:r>
          </a:p>
        </p:txBody>
      </p:sp>
      <p:sp>
        <p:nvSpPr>
          <p:cNvPr id="3" name="Content Placeholder 2">
            <a:extLst>
              <a:ext uri="{FF2B5EF4-FFF2-40B4-BE49-F238E27FC236}">
                <a16:creationId xmlns:a16="http://schemas.microsoft.com/office/drawing/2014/main" id="{EC42AFEC-0D28-2AED-E2EC-45A9CE05D619}"/>
              </a:ext>
            </a:extLst>
          </p:cNvPr>
          <p:cNvSpPr>
            <a:spLocks noGrp="1"/>
          </p:cNvSpPr>
          <p:nvPr>
            <p:ph idx="1"/>
          </p:nvPr>
        </p:nvSpPr>
        <p:spPr/>
        <p:txBody>
          <a:bodyPr>
            <a:normAutofit/>
          </a:bodyPr>
          <a:lstStyle/>
          <a:p>
            <a:r>
              <a:rPr lang="en-US" sz="7200" dirty="0"/>
              <a:t>COFIVRP</a:t>
            </a:r>
          </a:p>
        </p:txBody>
      </p:sp>
    </p:spTree>
    <p:extLst>
      <p:ext uri="{BB962C8B-B14F-4D97-AF65-F5344CB8AC3E}">
        <p14:creationId xmlns:p14="http://schemas.microsoft.com/office/powerpoint/2010/main" val="410864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2A2C-CBE6-7178-A039-6971383A4E57}"/>
              </a:ext>
            </a:extLst>
          </p:cNvPr>
          <p:cNvSpPr>
            <a:spLocks noGrp="1"/>
          </p:cNvSpPr>
          <p:nvPr>
            <p:ph type="ctrTitle"/>
          </p:nvPr>
        </p:nvSpPr>
        <p:spPr>
          <a:xfrm>
            <a:off x="844550" y="304800"/>
            <a:ext cx="10680700" cy="6280150"/>
          </a:xfrm>
        </p:spPr>
        <p:txBody>
          <a:bodyPr>
            <a:normAutofit/>
          </a:bodyPr>
          <a:lstStyle/>
          <a:p>
            <a:r>
              <a:rPr lang="en-US" sz="13800" dirty="0"/>
              <a:t>Intervene</a:t>
            </a:r>
          </a:p>
        </p:txBody>
      </p:sp>
    </p:spTree>
    <p:extLst>
      <p:ext uri="{BB962C8B-B14F-4D97-AF65-F5344CB8AC3E}">
        <p14:creationId xmlns:p14="http://schemas.microsoft.com/office/powerpoint/2010/main" val="2309397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00357-9F40-0EEE-6B32-D8A7E81611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A7CFF-C37B-C645-36B5-46E5B8BDB350}"/>
              </a:ext>
            </a:extLst>
          </p:cNvPr>
          <p:cNvSpPr>
            <a:spLocks noGrp="1"/>
          </p:cNvSpPr>
          <p:nvPr>
            <p:ph type="title"/>
          </p:nvPr>
        </p:nvSpPr>
        <p:spPr/>
        <p:txBody>
          <a:bodyPr>
            <a:normAutofit fontScale="90000"/>
          </a:bodyPr>
          <a:lstStyle/>
          <a:p>
            <a:pPr algn="ctr"/>
            <a:r>
              <a:rPr lang="en-US" sz="6600" b="1" dirty="0"/>
              <a:t>Which Exercises “Work Core” More</a:t>
            </a:r>
          </a:p>
        </p:txBody>
      </p:sp>
      <p:sp>
        <p:nvSpPr>
          <p:cNvPr id="3" name="Content Placeholder 2">
            <a:extLst>
              <a:ext uri="{FF2B5EF4-FFF2-40B4-BE49-F238E27FC236}">
                <a16:creationId xmlns:a16="http://schemas.microsoft.com/office/drawing/2014/main" id="{2E5A355A-DC76-CFE7-9E99-0A37F2A93D7F}"/>
              </a:ext>
            </a:extLst>
          </p:cNvPr>
          <p:cNvSpPr>
            <a:spLocks noGrp="1"/>
          </p:cNvSpPr>
          <p:nvPr>
            <p:ph idx="1"/>
          </p:nvPr>
        </p:nvSpPr>
        <p:spPr>
          <a:xfrm>
            <a:off x="721895" y="1690688"/>
            <a:ext cx="10948737" cy="4686049"/>
          </a:xfrm>
        </p:spPr>
        <p:txBody>
          <a:bodyPr>
            <a:normAutofit lnSpcReduction="10000"/>
          </a:bodyPr>
          <a:lstStyle/>
          <a:p>
            <a:pPr marL="457200" indent="-457200">
              <a:buFont typeface="+mj-lt"/>
              <a:buAutoNum type="arabicPeriod"/>
            </a:pPr>
            <a:r>
              <a:rPr lang="en-US" sz="4000" dirty="0"/>
              <a:t>Core (plank, back extensions, side bends) vs. “Integrated” (deadlift, OH press, lunges) etc.</a:t>
            </a:r>
          </a:p>
          <a:p>
            <a:pPr marL="457200" indent="-457200">
              <a:buFont typeface="+mj-lt"/>
              <a:buAutoNum type="arabicPeriod"/>
            </a:pPr>
            <a:endParaRPr lang="en-US" sz="4000" dirty="0"/>
          </a:p>
          <a:p>
            <a:pPr marL="457200" indent="-457200">
              <a:buFont typeface="+mj-lt"/>
              <a:buAutoNum type="arabicPeriod"/>
            </a:pPr>
            <a:r>
              <a:rPr lang="en-US" sz="4000" dirty="0"/>
              <a:t>Isolated vs. Functional, Dynamic</a:t>
            </a:r>
          </a:p>
          <a:p>
            <a:pPr marL="457200" indent="-457200">
              <a:buFont typeface="+mj-lt"/>
              <a:buAutoNum type="arabicPeriod"/>
            </a:pPr>
            <a:endParaRPr lang="en-US" sz="4000" dirty="0"/>
          </a:p>
          <a:p>
            <a:pPr marL="457200" indent="-457200">
              <a:buFont typeface="+mj-lt"/>
              <a:buAutoNum type="arabicPeriod"/>
            </a:pPr>
            <a:r>
              <a:rPr lang="en-US" sz="4000" dirty="0"/>
              <a:t>Generally: Free-weights &amp; Suspension &gt; isolated core, especially after reasonable training experience </a:t>
            </a:r>
          </a:p>
        </p:txBody>
      </p:sp>
    </p:spTree>
    <p:extLst>
      <p:ext uri="{BB962C8B-B14F-4D97-AF65-F5344CB8AC3E}">
        <p14:creationId xmlns:p14="http://schemas.microsoft.com/office/powerpoint/2010/main" val="2804442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2AA78-EC2B-7ECB-EDA8-27462E2105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FF43A-DBFE-7A02-7D4E-029441967FE2}"/>
              </a:ext>
            </a:extLst>
          </p:cNvPr>
          <p:cNvSpPr>
            <a:spLocks noGrp="1"/>
          </p:cNvSpPr>
          <p:nvPr>
            <p:ph type="title"/>
          </p:nvPr>
        </p:nvSpPr>
        <p:spPr/>
        <p:txBody>
          <a:bodyPr>
            <a:normAutofit/>
          </a:bodyPr>
          <a:lstStyle/>
          <a:p>
            <a:pPr algn="ctr"/>
            <a:r>
              <a:rPr lang="en-US" sz="6600" b="1" dirty="0"/>
              <a:t>Load/Contraction Intensity</a:t>
            </a:r>
          </a:p>
        </p:txBody>
      </p:sp>
      <p:sp>
        <p:nvSpPr>
          <p:cNvPr id="3" name="Content Placeholder 2">
            <a:extLst>
              <a:ext uri="{FF2B5EF4-FFF2-40B4-BE49-F238E27FC236}">
                <a16:creationId xmlns:a16="http://schemas.microsoft.com/office/drawing/2014/main" id="{C876C520-DD70-8885-64F1-E34851A6D761}"/>
              </a:ext>
            </a:extLst>
          </p:cNvPr>
          <p:cNvSpPr>
            <a:spLocks noGrp="1"/>
          </p:cNvSpPr>
          <p:nvPr>
            <p:ph idx="1"/>
          </p:nvPr>
        </p:nvSpPr>
        <p:spPr>
          <a:xfrm>
            <a:off x="721895" y="1690688"/>
            <a:ext cx="10948737" cy="4686049"/>
          </a:xfrm>
        </p:spPr>
        <p:txBody>
          <a:bodyPr>
            <a:normAutofit/>
          </a:bodyPr>
          <a:lstStyle/>
          <a:p>
            <a:pPr marL="0" indent="0">
              <a:buNone/>
            </a:pPr>
            <a:r>
              <a:rPr lang="en-US" sz="4000" b="1" dirty="0"/>
              <a:t>Key here is EFFORT: SIZE Principle</a:t>
            </a:r>
          </a:p>
          <a:p>
            <a:r>
              <a:rPr lang="en-US" sz="4000" dirty="0"/>
              <a:t>Wall squats vs. leg press (fatigue is not the same as force production)</a:t>
            </a:r>
          </a:p>
          <a:p>
            <a:r>
              <a:rPr lang="en-US" sz="4000" dirty="0"/>
              <a:t>HARD to load up weights on sit-ups, side bends, and </a:t>
            </a:r>
            <a:r>
              <a:rPr lang="en-US" sz="4000" dirty="0" err="1"/>
              <a:t>russain</a:t>
            </a:r>
            <a:r>
              <a:rPr lang="en-US" sz="4000" dirty="0"/>
              <a:t> twists without hurting back</a:t>
            </a:r>
          </a:p>
          <a:p>
            <a:r>
              <a:rPr lang="en-US" sz="4000" dirty="0"/>
              <a:t>Much Easier to put hundreds of pounds on sled or carry, force core to stabilize vs. move</a:t>
            </a:r>
          </a:p>
        </p:txBody>
      </p:sp>
    </p:spTree>
    <p:extLst>
      <p:ext uri="{BB962C8B-B14F-4D97-AF65-F5344CB8AC3E}">
        <p14:creationId xmlns:p14="http://schemas.microsoft.com/office/powerpoint/2010/main" val="2864083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7960-6C77-58D2-ACB1-1F2C113908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892396-D7C4-6044-4189-5531D430B1E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0EFEF3E-06BE-E79C-102C-F48C283BC6F9}"/>
              </a:ext>
            </a:extLst>
          </p:cNvPr>
          <p:cNvPicPr>
            <a:picLocks noChangeAspect="1"/>
          </p:cNvPicPr>
          <p:nvPr/>
        </p:nvPicPr>
        <p:blipFill>
          <a:blip r:embed="rId2"/>
          <a:stretch>
            <a:fillRect/>
          </a:stretch>
        </p:blipFill>
        <p:spPr>
          <a:xfrm>
            <a:off x="1589484" y="0"/>
            <a:ext cx="9013031" cy="6858000"/>
          </a:xfrm>
          <a:prstGeom prst="rect">
            <a:avLst/>
          </a:prstGeom>
        </p:spPr>
      </p:pic>
    </p:spTree>
    <p:extLst>
      <p:ext uri="{BB962C8B-B14F-4D97-AF65-F5344CB8AC3E}">
        <p14:creationId xmlns:p14="http://schemas.microsoft.com/office/powerpoint/2010/main" val="3769571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D3DDE-94EF-29AB-B159-6F365B40EE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EB0B9-2B9C-3A2B-F6DB-EE92C717529D}"/>
              </a:ext>
            </a:extLst>
          </p:cNvPr>
          <p:cNvSpPr>
            <a:spLocks noGrp="1"/>
          </p:cNvSpPr>
          <p:nvPr>
            <p:ph type="title"/>
          </p:nvPr>
        </p:nvSpPr>
        <p:spPr/>
        <p:txBody>
          <a:bodyPr>
            <a:normAutofit/>
          </a:bodyPr>
          <a:lstStyle/>
          <a:p>
            <a:pPr algn="ctr"/>
            <a:r>
              <a:rPr lang="en-US" sz="6600" b="1" dirty="0"/>
              <a:t>Exercise Examples: Movement</a:t>
            </a:r>
          </a:p>
        </p:txBody>
      </p:sp>
      <p:sp>
        <p:nvSpPr>
          <p:cNvPr id="3" name="Content Placeholder 2">
            <a:extLst>
              <a:ext uri="{FF2B5EF4-FFF2-40B4-BE49-F238E27FC236}">
                <a16:creationId xmlns:a16="http://schemas.microsoft.com/office/drawing/2014/main" id="{E7439DEB-8C69-48AB-B86F-C59F33F79A9A}"/>
              </a:ext>
            </a:extLst>
          </p:cNvPr>
          <p:cNvSpPr>
            <a:spLocks noGrp="1"/>
          </p:cNvSpPr>
          <p:nvPr>
            <p:ph idx="1"/>
          </p:nvPr>
        </p:nvSpPr>
        <p:spPr/>
        <p:txBody>
          <a:bodyPr>
            <a:normAutofit fontScale="92500" lnSpcReduction="20000"/>
          </a:bodyPr>
          <a:lstStyle/>
          <a:p>
            <a:pPr marL="457200" indent="-457200">
              <a:buFont typeface="+mj-lt"/>
              <a:buAutoNum type="arabicPeriod"/>
            </a:pPr>
            <a:r>
              <a:rPr lang="en-US" dirty="0"/>
              <a:t>Flexion</a:t>
            </a:r>
          </a:p>
          <a:p>
            <a:pPr marL="914400" lvl="1" indent="-457200">
              <a:buFont typeface="+mj-lt"/>
              <a:buAutoNum type="arabicPeriod"/>
            </a:pPr>
            <a:r>
              <a:rPr lang="en-US" b="1" dirty="0">
                <a:solidFill>
                  <a:srgbClr val="FF2525"/>
                </a:solidFill>
              </a:rPr>
              <a:t>Crunch</a:t>
            </a:r>
            <a:r>
              <a:rPr lang="en-US" dirty="0"/>
              <a:t> or Sit-up, Jack knife, </a:t>
            </a:r>
          </a:p>
          <a:p>
            <a:pPr marL="914400" lvl="1" indent="-457200">
              <a:buFont typeface="+mj-lt"/>
              <a:buAutoNum type="arabicPeriod"/>
            </a:pPr>
            <a:r>
              <a:rPr lang="en-US" dirty="0"/>
              <a:t>Anti: Posterior </a:t>
            </a:r>
            <a:r>
              <a:rPr lang="en-US" dirty="0" err="1"/>
              <a:t>Pallof</a:t>
            </a:r>
            <a:r>
              <a:rPr lang="en-US" dirty="0"/>
              <a:t> hold, supine plank, suspended supine plank</a:t>
            </a:r>
          </a:p>
          <a:p>
            <a:pPr marL="457200" indent="-457200">
              <a:buFont typeface="+mj-lt"/>
              <a:buAutoNum type="arabicPeriod"/>
            </a:pPr>
            <a:r>
              <a:rPr lang="en-US" dirty="0"/>
              <a:t>Lateral Flexion</a:t>
            </a:r>
          </a:p>
          <a:p>
            <a:pPr marL="914400" lvl="1" indent="-457200">
              <a:buFont typeface="+mj-lt"/>
              <a:buAutoNum type="arabicPeriod"/>
            </a:pPr>
            <a:r>
              <a:rPr lang="en-US" dirty="0"/>
              <a:t>Side plank hip dips, </a:t>
            </a:r>
            <a:r>
              <a:rPr lang="en-US" dirty="0" err="1"/>
              <a:t>swiss</a:t>
            </a:r>
            <a:r>
              <a:rPr lang="en-US" dirty="0"/>
              <a:t> ball side crunch, oblique v-up,</a:t>
            </a:r>
          </a:p>
          <a:p>
            <a:pPr marL="914400" lvl="1" indent="-457200">
              <a:buFont typeface="+mj-lt"/>
              <a:buAutoNum type="arabicPeriod"/>
            </a:pPr>
            <a:r>
              <a:rPr lang="en-US" dirty="0"/>
              <a:t>Anti: Side plank band row, lateral plank, suspended lateral plank</a:t>
            </a:r>
          </a:p>
          <a:p>
            <a:pPr marL="457200" indent="-457200">
              <a:buFont typeface="+mj-lt"/>
              <a:buAutoNum type="arabicPeriod"/>
            </a:pPr>
            <a:r>
              <a:rPr lang="en-US" dirty="0"/>
              <a:t>Extension</a:t>
            </a:r>
          </a:p>
          <a:p>
            <a:pPr marL="914400" lvl="1" indent="-457200">
              <a:buFont typeface="+mj-lt"/>
              <a:buAutoNum type="arabicPeriod"/>
            </a:pPr>
            <a:r>
              <a:rPr lang="en-US" dirty="0" err="1"/>
              <a:t>Supermans</a:t>
            </a:r>
            <a:r>
              <a:rPr lang="en-US" dirty="0"/>
              <a:t>, back extension, Straight bridge, swill ball bridge, </a:t>
            </a:r>
            <a:r>
              <a:rPr lang="en-US" dirty="0" err="1"/>
              <a:t>swiss</a:t>
            </a:r>
            <a:r>
              <a:rPr lang="en-US" dirty="0"/>
              <a:t> ball reverse extension</a:t>
            </a:r>
          </a:p>
          <a:p>
            <a:pPr marL="914400" lvl="1" indent="-457200">
              <a:buFont typeface="+mj-lt"/>
              <a:buAutoNum type="arabicPeriod"/>
            </a:pPr>
            <a:r>
              <a:rPr lang="en-US" dirty="0"/>
              <a:t>Anterior </a:t>
            </a:r>
            <a:r>
              <a:rPr lang="en-US" dirty="0" err="1"/>
              <a:t>Pallof</a:t>
            </a:r>
            <a:r>
              <a:rPr lang="en-US" dirty="0"/>
              <a:t> Hold, prone plank, suspended prone plank</a:t>
            </a:r>
          </a:p>
          <a:p>
            <a:pPr marL="457200" indent="-457200">
              <a:buFont typeface="+mj-lt"/>
              <a:buAutoNum type="arabicPeriod"/>
            </a:pPr>
            <a:r>
              <a:rPr lang="en-US" dirty="0"/>
              <a:t>Rotation</a:t>
            </a:r>
          </a:p>
          <a:p>
            <a:pPr marL="914400" lvl="1" indent="-457200">
              <a:buFont typeface="+mj-lt"/>
              <a:buAutoNum type="arabicPeriod"/>
            </a:pPr>
            <a:r>
              <a:rPr lang="en-US" dirty="0"/>
              <a:t>Russian Twists, windshield wipers</a:t>
            </a:r>
          </a:p>
          <a:p>
            <a:pPr marL="914400" lvl="1" indent="-457200">
              <a:buFont typeface="+mj-lt"/>
              <a:buAutoNum type="arabicPeriod"/>
            </a:pPr>
            <a:r>
              <a:rPr lang="en-US" dirty="0"/>
              <a:t>Anti: Supine lying </a:t>
            </a:r>
            <a:r>
              <a:rPr lang="en-US" dirty="0" err="1"/>
              <a:t>pallof</a:t>
            </a:r>
            <a:r>
              <a:rPr lang="en-US" dirty="0"/>
              <a:t> hold, </a:t>
            </a:r>
            <a:r>
              <a:rPr lang="en-US" dirty="0" err="1"/>
              <a:t>pallof</a:t>
            </a:r>
            <a:r>
              <a:rPr lang="en-US" dirty="0"/>
              <a:t> hold, </a:t>
            </a:r>
          </a:p>
        </p:txBody>
      </p:sp>
    </p:spTree>
    <p:extLst>
      <p:ext uri="{BB962C8B-B14F-4D97-AF65-F5344CB8AC3E}">
        <p14:creationId xmlns:p14="http://schemas.microsoft.com/office/powerpoint/2010/main" val="3344346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C1C76-9A77-A714-6896-C13111978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4A187-73FF-1A32-4A94-57B07BC57A18}"/>
              </a:ext>
            </a:extLst>
          </p:cNvPr>
          <p:cNvSpPr>
            <a:spLocks noGrp="1"/>
          </p:cNvSpPr>
          <p:nvPr>
            <p:ph type="title"/>
          </p:nvPr>
        </p:nvSpPr>
        <p:spPr/>
        <p:txBody>
          <a:bodyPr>
            <a:normAutofit/>
          </a:bodyPr>
          <a:lstStyle/>
          <a:p>
            <a:pPr algn="ctr"/>
            <a:r>
              <a:rPr lang="en-US" sz="6600" b="1" dirty="0"/>
              <a:t>Exercise Examples: Muscle</a:t>
            </a:r>
          </a:p>
        </p:txBody>
      </p:sp>
      <p:sp>
        <p:nvSpPr>
          <p:cNvPr id="3" name="Content Placeholder 2">
            <a:extLst>
              <a:ext uri="{FF2B5EF4-FFF2-40B4-BE49-F238E27FC236}">
                <a16:creationId xmlns:a16="http://schemas.microsoft.com/office/drawing/2014/main" id="{4D15C97C-ABAD-957E-9AD7-AB43666EBE52}"/>
              </a:ext>
            </a:extLst>
          </p:cNvPr>
          <p:cNvSpPr>
            <a:spLocks noGrp="1"/>
          </p:cNvSpPr>
          <p:nvPr>
            <p:ph idx="1"/>
          </p:nvPr>
        </p:nvSpPr>
        <p:spPr/>
        <p:txBody>
          <a:bodyPr>
            <a:normAutofit/>
          </a:bodyPr>
          <a:lstStyle/>
          <a:p>
            <a:pPr marL="457200" indent="-457200">
              <a:buFont typeface="+mj-lt"/>
              <a:buAutoNum type="arabicPeriod"/>
            </a:pPr>
            <a:r>
              <a:rPr lang="en-US" dirty="0"/>
              <a:t>RA</a:t>
            </a:r>
          </a:p>
          <a:p>
            <a:pPr marL="914400" lvl="1" indent="-457200">
              <a:buFont typeface="+mj-lt"/>
              <a:buAutoNum type="arabicPeriod"/>
            </a:pPr>
            <a:r>
              <a:rPr lang="en-US" dirty="0"/>
              <a:t>Weighted cable, reverse crunch/leg raise (how to do this), ab wheel, </a:t>
            </a:r>
          </a:p>
          <a:p>
            <a:pPr marL="457200" indent="-457200">
              <a:buFont typeface="+mj-lt"/>
              <a:buAutoNum type="arabicPeriod"/>
            </a:pPr>
            <a:r>
              <a:rPr lang="en-US" dirty="0"/>
              <a:t>Obliques</a:t>
            </a:r>
          </a:p>
          <a:p>
            <a:pPr marL="914400" lvl="1" indent="-457200">
              <a:buFont typeface="+mj-lt"/>
              <a:buAutoNum type="arabicPeriod"/>
            </a:pPr>
            <a:r>
              <a:rPr lang="en-US" dirty="0" err="1"/>
              <a:t>Pallof</a:t>
            </a:r>
            <a:r>
              <a:rPr lang="en-US" dirty="0"/>
              <a:t> press, woodchop, </a:t>
            </a:r>
            <a:r>
              <a:rPr lang="en-US" dirty="0" err="1"/>
              <a:t>suitecase</a:t>
            </a:r>
            <a:r>
              <a:rPr lang="en-US" dirty="0"/>
              <a:t> carry, side plank</a:t>
            </a:r>
          </a:p>
          <a:p>
            <a:pPr marL="457200" indent="-457200">
              <a:buFont typeface="+mj-lt"/>
              <a:buAutoNum type="arabicPeriod"/>
            </a:pPr>
            <a:r>
              <a:rPr lang="en-US" dirty="0"/>
              <a:t>TA</a:t>
            </a:r>
          </a:p>
          <a:p>
            <a:pPr marL="914400" lvl="1" indent="-457200">
              <a:buFont typeface="+mj-lt"/>
              <a:buAutoNum type="arabicPeriod"/>
            </a:pPr>
            <a:r>
              <a:rPr lang="en-US" dirty="0"/>
              <a:t>Dead bug, stir the pot, etc. </a:t>
            </a:r>
          </a:p>
          <a:p>
            <a:pPr marL="457200" indent="-457200">
              <a:buFont typeface="+mj-lt"/>
              <a:buAutoNum type="arabicPeriod"/>
            </a:pPr>
            <a:r>
              <a:rPr lang="en-US" dirty="0"/>
              <a:t>Rotation</a:t>
            </a:r>
          </a:p>
          <a:p>
            <a:pPr marL="914400" lvl="1" indent="-457200">
              <a:buFont typeface="+mj-lt"/>
              <a:buAutoNum type="arabicPeriod"/>
            </a:pPr>
            <a:r>
              <a:rPr lang="en-US" dirty="0"/>
              <a:t>Russian Twists, windshield wipers</a:t>
            </a:r>
          </a:p>
          <a:p>
            <a:pPr marL="914400" lvl="1" indent="-457200">
              <a:buFont typeface="+mj-lt"/>
              <a:buAutoNum type="arabicPeriod"/>
            </a:pPr>
            <a:r>
              <a:rPr lang="en-US" dirty="0"/>
              <a:t>Anti: Supine lying </a:t>
            </a:r>
            <a:r>
              <a:rPr lang="en-US" dirty="0" err="1"/>
              <a:t>pallof</a:t>
            </a:r>
            <a:r>
              <a:rPr lang="en-US" dirty="0"/>
              <a:t> hold, </a:t>
            </a:r>
            <a:r>
              <a:rPr lang="en-US" dirty="0" err="1"/>
              <a:t>pallof</a:t>
            </a:r>
            <a:r>
              <a:rPr lang="en-US" dirty="0"/>
              <a:t> hold, </a:t>
            </a:r>
          </a:p>
        </p:txBody>
      </p:sp>
    </p:spTree>
    <p:extLst>
      <p:ext uri="{BB962C8B-B14F-4D97-AF65-F5344CB8AC3E}">
        <p14:creationId xmlns:p14="http://schemas.microsoft.com/office/powerpoint/2010/main" val="333623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70749-5B2C-2A62-D016-B3D9223EA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6B06F-CE63-F1F5-E397-E382AB407EBE}"/>
              </a:ext>
            </a:extLst>
          </p:cNvPr>
          <p:cNvSpPr>
            <a:spLocks noGrp="1"/>
          </p:cNvSpPr>
          <p:nvPr>
            <p:ph type="title"/>
          </p:nvPr>
        </p:nvSpPr>
        <p:spPr>
          <a:xfrm>
            <a:off x="838200" y="365125"/>
            <a:ext cx="10515600" cy="1956970"/>
          </a:xfrm>
        </p:spPr>
        <p:txBody>
          <a:bodyPr>
            <a:normAutofit/>
          </a:bodyPr>
          <a:lstStyle/>
          <a:p>
            <a:pPr algn="ctr"/>
            <a:r>
              <a:rPr lang="en-US" sz="4800" b="1" dirty="0"/>
              <a:t>Why Do We Train Abs Differently Than Other Muscles?</a:t>
            </a:r>
          </a:p>
        </p:txBody>
      </p:sp>
      <p:sp>
        <p:nvSpPr>
          <p:cNvPr id="3" name="Content Placeholder 2">
            <a:extLst>
              <a:ext uri="{FF2B5EF4-FFF2-40B4-BE49-F238E27FC236}">
                <a16:creationId xmlns:a16="http://schemas.microsoft.com/office/drawing/2014/main" id="{E0CFB835-3B7A-809C-BEBA-DFE942F5BD16}"/>
              </a:ext>
            </a:extLst>
          </p:cNvPr>
          <p:cNvSpPr>
            <a:spLocks noGrp="1"/>
          </p:cNvSpPr>
          <p:nvPr>
            <p:ph idx="1"/>
          </p:nvPr>
        </p:nvSpPr>
        <p:spPr>
          <a:xfrm>
            <a:off x="838200" y="2322095"/>
            <a:ext cx="10515600" cy="3854867"/>
          </a:xfrm>
        </p:spPr>
        <p:txBody>
          <a:bodyPr>
            <a:normAutofit/>
          </a:bodyPr>
          <a:lstStyle/>
          <a:p>
            <a:r>
              <a:rPr lang="en-US" sz="3600" dirty="0"/>
              <a:t>Think about this, abs are routinely one of the top visual things men and women desire, but as the stat goes, there are more millionaires then people with six packs?</a:t>
            </a:r>
          </a:p>
          <a:p>
            <a:endParaRPr lang="en-US" sz="3600" dirty="0"/>
          </a:p>
          <a:p>
            <a:r>
              <a:rPr lang="en-US" sz="3600" dirty="0"/>
              <a:t>Why do people struggle so much to develop abs?</a:t>
            </a:r>
          </a:p>
          <a:p>
            <a:endParaRPr lang="en-US" sz="3600" dirty="0"/>
          </a:p>
          <a:p>
            <a:pPr lvl="1"/>
            <a:endParaRPr lang="en-US" sz="3200" dirty="0"/>
          </a:p>
        </p:txBody>
      </p:sp>
    </p:spTree>
    <p:extLst>
      <p:ext uri="{BB962C8B-B14F-4D97-AF65-F5344CB8AC3E}">
        <p14:creationId xmlns:p14="http://schemas.microsoft.com/office/powerpoint/2010/main" val="2255709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022D-A4BE-5CF7-C004-08187E410D12}"/>
              </a:ext>
            </a:extLst>
          </p:cNvPr>
          <p:cNvSpPr>
            <a:spLocks noGrp="1"/>
          </p:cNvSpPr>
          <p:nvPr>
            <p:ph type="title"/>
          </p:nvPr>
        </p:nvSpPr>
        <p:spPr/>
        <p:txBody>
          <a:bodyPr>
            <a:normAutofit/>
          </a:bodyPr>
          <a:lstStyle/>
          <a:p>
            <a:r>
              <a:rPr lang="en-US" sz="6000" b="1" dirty="0"/>
              <a:t>Look/Hypertrophy</a:t>
            </a:r>
          </a:p>
        </p:txBody>
      </p:sp>
      <p:sp>
        <p:nvSpPr>
          <p:cNvPr id="3" name="Content Placeholder 2">
            <a:extLst>
              <a:ext uri="{FF2B5EF4-FFF2-40B4-BE49-F238E27FC236}">
                <a16:creationId xmlns:a16="http://schemas.microsoft.com/office/drawing/2014/main" id="{74D1C10A-EC4F-4E4F-B409-C77CF8EFBBE8}"/>
              </a:ext>
            </a:extLst>
          </p:cNvPr>
          <p:cNvSpPr>
            <a:spLocks noGrp="1"/>
          </p:cNvSpPr>
          <p:nvPr>
            <p:ph idx="1"/>
          </p:nvPr>
        </p:nvSpPr>
        <p:spPr/>
        <p:txBody>
          <a:bodyPr/>
          <a:lstStyle/>
          <a:p>
            <a:r>
              <a:rPr lang="en-US" dirty="0"/>
              <a:t>Nutrition</a:t>
            </a:r>
          </a:p>
          <a:p>
            <a:r>
              <a:rPr lang="en-US" dirty="0"/>
              <a:t>Rest Intervals: Any </a:t>
            </a:r>
          </a:p>
          <a:p>
            <a:r>
              <a:rPr lang="en-US" dirty="0"/>
              <a:t>Frequency: 2-4x</a:t>
            </a:r>
          </a:p>
          <a:p>
            <a:r>
              <a:rPr lang="en-US" dirty="0"/>
              <a:t>Volume: 6-20 working sets</a:t>
            </a:r>
          </a:p>
          <a:p>
            <a:r>
              <a:rPr lang="en-US" dirty="0"/>
              <a:t>Intensity: 2 RIR</a:t>
            </a:r>
          </a:p>
          <a:p>
            <a:r>
              <a:rPr lang="en-US" dirty="0"/>
              <a:t>Progression: SOME!</a:t>
            </a:r>
          </a:p>
          <a:p>
            <a:r>
              <a:rPr lang="en-US" dirty="0"/>
              <a:t>Choice: More complicated </a:t>
            </a:r>
          </a:p>
        </p:txBody>
      </p:sp>
      <p:sp>
        <p:nvSpPr>
          <p:cNvPr id="4" name="Title 1">
            <a:extLst>
              <a:ext uri="{FF2B5EF4-FFF2-40B4-BE49-F238E27FC236}">
                <a16:creationId xmlns:a16="http://schemas.microsoft.com/office/drawing/2014/main" id="{90526D89-B754-EC19-B3CE-83BB963C6E73}"/>
              </a:ext>
            </a:extLst>
          </p:cNvPr>
          <p:cNvSpPr txBox="1">
            <a:spLocks/>
          </p:cNvSpPr>
          <p:nvPr/>
        </p:nvSpPr>
        <p:spPr>
          <a:xfrm>
            <a:off x="6376737" y="2021305"/>
            <a:ext cx="5137483" cy="3224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t>VERY Little Research (all on strength/EMG)</a:t>
            </a:r>
          </a:p>
        </p:txBody>
      </p:sp>
    </p:spTree>
    <p:extLst>
      <p:ext uri="{BB962C8B-B14F-4D97-AF65-F5344CB8AC3E}">
        <p14:creationId xmlns:p14="http://schemas.microsoft.com/office/powerpoint/2010/main" val="1043533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58764635"/>
              </p:ext>
            </p:extLst>
          </p:nvPr>
        </p:nvGraphicFramePr>
        <p:xfrm>
          <a:off x="241959" y="137160"/>
          <a:ext cx="11950041" cy="6461760"/>
        </p:xfrm>
        <a:graphic>
          <a:graphicData uri="http://schemas.openxmlformats.org/drawingml/2006/table">
            <a:tbl>
              <a:tblPr firstRow="1" bandRow="1">
                <a:tableStyleId>{5C22544A-7EE6-4342-B048-85BDC9FD1C3A}</a:tableStyleId>
              </a:tblPr>
              <a:tblGrid>
                <a:gridCol w="2301931">
                  <a:extLst>
                    <a:ext uri="{9D8B030D-6E8A-4147-A177-3AD203B41FA5}">
                      <a16:colId xmlns:a16="http://schemas.microsoft.com/office/drawing/2014/main" val="20000"/>
                    </a:ext>
                  </a:extLst>
                </a:gridCol>
                <a:gridCol w="1405811">
                  <a:extLst>
                    <a:ext uri="{9D8B030D-6E8A-4147-A177-3AD203B41FA5}">
                      <a16:colId xmlns:a16="http://schemas.microsoft.com/office/drawing/2014/main" val="20001"/>
                    </a:ext>
                  </a:extLst>
                </a:gridCol>
                <a:gridCol w="2267279">
                  <a:extLst>
                    <a:ext uri="{9D8B030D-6E8A-4147-A177-3AD203B41FA5}">
                      <a16:colId xmlns:a16="http://schemas.microsoft.com/office/drawing/2014/main" val="20002"/>
                    </a:ext>
                  </a:extLst>
                </a:gridCol>
                <a:gridCol w="1175207">
                  <a:extLst>
                    <a:ext uri="{9D8B030D-6E8A-4147-A177-3AD203B41FA5}">
                      <a16:colId xmlns:a16="http://schemas.microsoft.com/office/drawing/2014/main" val="20003"/>
                    </a:ext>
                  </a:extLst>
                </a:gridCol>
                <a:gridCol w="1383513">
                  <a:extLst>
                    <a:ext uri="{9D8B030D-6E8A-4147-A177-3AD203B41FA5}">
                      <a16:colId xmlns:a16="http://schemas.microsoft.com/office/drawing/2014/main" val="20004"/>
                    </a:ext>
                  </a:extLst>
                </a:gridCol>
                <a:gridCol w="3416300">
                  <a:extLst>
                    <a:ext uri="{9D8B030D-6E8A-4147-A177-3AD203B41FA5}">
                      <a16:colId xmlns:a16="http://schemas.microsoft.com/office/drawing/2014/main" val="20005"/>
                    </a:ext>
                  </a:extLst>
                </a:gridCol>
              </a:tblGrid>
              <a:tr h="457200">
                <a:tc>
                  <a:txBody>
                    <a:bodyPr/>
                    <a:lstStyle/>
                    <a:p>
                      <a:r>
                        <a:rPr sz="1600"/>
                        <a:t>Study</a:t>
                      </a:r>
                    </a:p>
                  </a:txBody>
                  <a:tcPr/>
                </a:tc>
                <a:tc>
                  <a:txBody>
                    <a:bodyPr/>
                    <a:lstStyle/>
                    <a:p>
                      <a:r>
                        <a:rPr sz="1600"/>
                        <a:t>Muscles</a:t>
                      </a:r>
                    </a:p>
                  </a:txBody>
                  <a:tcPr/>
                </a:tc>
                <a:tc>
                  <a:txBody>
                    <a:bodyPr/>
                    <a:lstStyle/>
                    <a:p>
                      <a:r>
                        <a:rPr sz="1600"/>
                        <a:t>Intervention</a:t>
                      </a:r>
                    </a:p>
                  </a:txBody>
                  <a:tcPr/>
                </a:tc>
                <a:tc>
                  <a:txBody>
                    <a:bodyPr/>
                    <a:lstStyle/>
                    <a:p>
                      <a:r>
                        <a:rPr sz="1600"/>
                        <a:t>Duration</a:t>
                      </a:r>
                    </a:p>
                  </a:txBody>
                  <a:tcPr/>
                </a:tc>
                <a:tc>
                  <a:txBody>
                    <a:bodyPr/>
                    <a:lstStyle/>
                    <a:p>
                      <a:r>
                        <a:rPr sz="1600"/>
                        <a:t>Measurement</a:t>
                      </a:r>
                    </a:p>
                  </a:txBody>
                  <a:tcPr/>
                </a:tc>
                <a:tc>
                  <a:txBody>
                    <a:bodyPr/>
                    <a:lstStyle/>
                    <a:p>
                      <a:r>
                        <a:rPr sz="1600"/>
                        <a:t>Magnitude of Growth</a:t>
                      </a:r>
                    </a:p>
                  </a:txBody>
                  <a:tcPr/>
                </a:tc>
                <a:extLst>
                  <a:ext uri="{0D108BD9-81ED-4DB2-BD59-A6C34878D82A}">
                    <a16:rowId xmlns:a16="http://schemas.microsoft.com/office/drawing/2014/main" val="10000"/>
                  </a:ext>
                </a:extLst>
              </a:tr>
              <a:tr h="457200">
                <a:tc>
                  <a:txBody>
                    <a:bodyPr/>
                    <a:lstStyle/>
                    <a:p>
                      <a:r>
                        <a:rPr sz="1600" dirty="0"/>
                        <a:t>HIFEM – Kinney 2019</a:t>
                      </a:r>
                    </a:p>
                  </a:txBody>
                  <a:tcPr/>
                </a:tc>
                <a:tc>
                  <a:txBody>
                    <a:bodyPr/>
                    <a:lstStyle/>
                    <a:p>
                      <a:r>
                        <a:rPr lang="en-US" sz="1600" dirty="0"/>
                        <a:t>RA</a:t>
                      </a:r>
                      <a:endParaRPr sz="1600" dirty="0"/>
                    </a:p>
                  </a:txBody>
                  <a:tcPr/>
                </a:tc>
                <a:tc>
                  <a:txBody>
                    <a:bodyPr/>
                    <a:lstStyle/>
                    <a:p>
                      <a:r>
                        <a:rPr sz="1600"/>
                        <a:t>HIFEM abdominal stimulation</a:t>
                      </a:r>
                    </a:p>
                  </a:txBody>
                  <a:tcPr/>
                </a:tc>
                <a:tc>
                  <a:txBody>
                    <a:bodyPr/>
                    <a:lstStyle/>
                    <a:p>
                      <a:r>
                        <a:rPr sz="1600"/>
                        <a:t>2 mo</a:t>
                      </a:r>
                    </a:p>
                  </a:txBody>
                  <a:tcPr/>
                </a:tc>
                <a:tc>
                  <a:txBody>
                    <a:bodyPr/>
                    <a:lstStyle/>
                    <a:p>
                      <a:r>
                        <a:rPr sz="1600"/>
                        <a:t>MRI</a:t>
                      </a:r>
                    </a:p>
                  </a:txBody>
                  <a:tcPr/>
                </a:tc>
                <a:tc>
                  <a:txBody>
                    <a:bodyPr/>
                    <a:lstStyle/>
                    <a:p>
                      <a:r>
                        <a:rPr sz="1600"/>
                        <a:t>~15% ↑ thickness</a:t>
                      </a:r>
                    </a:p>
                  </a:txBody>
                  <a:tcPr/>
                </a:tc>
                <a:extLst>
                  <a:ext uri="{0D108BD9-81ED-4DB2-BD59-A6C34878D82A}">
                    <a16:rowId xmlns:a16="http://schemas.microsoft.com/office/drawing/2014/main" val="10001"/>
                  </a:ext>
                </a:extLst>
              </a:tr>
              <a:tr h="457200">
                <a:tc>
                  <a:txBody>
                    <a:bodyPr/>
                    <a:lstStyle/>
                    <a:p>
                      <a:r>
                        <a:rPr sz="1600"/>
                        <a:t>HIFEM – Kent &amp; Jacob 2019</a:t>
                      </a:r>
                    </a:p>
                  </a:txBody>
                  <a:tcPr/>
                </a:tc>
                <a:tc>
                  <a:txBody>
                    <a:bodyPr/>
                    <a:lstStyle/>
                    <a:p>
                      <a:r>
                        <a:rPr lang="en-US" sz="1600" dirty="0"/>
                        <a:t>RA</a:t>
                      </a:r>
                      <a:endParaRPr sz="1600" dirty="0"/>
                    </a:p>
                  </a:txBody>
                  <a:tcPr/>
                </a:tc>
                <a:tc>
                  <a:txBody>
                    <a:bodyPr/>
                    <a:lstStyle/>
                    <a:p>
                      <a:r>
                        <a:rPr sz="1600"/>
                        <a:t>8‑session HIFEM</a:t>
                      </a:r>
                    </a:p>
                  </a:txBody>
                  <a:tcPr/>
                </a:tc>
                <a:tc>
                  <a:txBody>
                    <a:bodyPr/>
                    <a:lstStyle/>
                    <a:p>
                      <a:r>
                        <a:rPr sz="1600"/>
                        <a:t>1 mo</a:t>
                      </a:r>
                    </a:p>
                  </a:txBody>
                  <a:tcPr/>
                </a:tc>
                <a:tc>
                  <a:txBody>
                    <a:bodyPr/>
                    <a:lstStyle/>
                    <a:p>
                      <a:r>
                        <a:rPr sz="1600"/>
                        <a:t>CT</a:t>
                      </a:r>
                    </a:p>
                  </a:txBody>
                  <a:tcPr/>
                </a:tc>
                <a:tc>
                  <a:txBody>
                    <a:bodyPr/>
                    <a:lstStyle/>
                    <a:p>
                      <a:r>
                        <a:rPr sz="1600"/>
                        <a:t>~15% ↑ thickness</a:t>
                      </a:r>
                    </a:p>
                  </a:txBody>
                  <a:tcPr/>
                </a:tc>
                <a:extLst>
                  <a:ext uri="{0D108BD9-81ED-4DB2-BD59-A6C34878D82A}">
                    <a16:rowId xmlns:a16="http://schemas.microsoft.com/office/drawing/2014/main" val="10002"/>
                  </a:ext>
                </a:extLst>
              </a:tr>
              <a:tr h="457200">
                <a:tc>
                  <a:txBody>
                    <a:bodyPr/>
                    <a:lstStyle/>
                    <a:p>
                      <a:r>
                        <a:rPr sz="1600"/>
                        <a:t>HIFEM – Liu 2024</a:t>
                      </a:r>
                    </a:p>
                  </a:txBody>
                  <a:tcPr/>
                </a:tc>
                <a:tc>
                  <a:txBody>
                    <a:bodyPr/>
                    <a:lstStyle/>
                    <a:p>
                      <a:r>
                        <a:rPr lang="en-US" sz="1600" dirty="0"/>
                        <a:t>RA</a:t>
                      </a:r>
                      <a:endParaRPr sz="1600" dirty="0"/>
                    </a:p>
                  </a:txBody>
                  <a:tcPr/>
                </a:tc>
                <a:tc>
                  <a:txBody>
                    <a:bodyPr/>
                    <a:lstStyle/>
                    <a:p>
                      <a:r>
                        <a:rPr sz="1600"/>
                        <a:t>8‑session HIFEM</a:t>
                      </a:r>
                    </a:p>
                  </a:txBody>
                  <a:tcPr/>
                </a:tc>
                <a:tc>
                  <a:txBody>
                    <a:bodyPr/>
                    <a:lstStyle/>
                    <a:p>
                      <a:r>
                        <a:rPr sz="1600"/>
                        <a:t>2–3 mo</a:t>
                      </a:r>
                    </a:p>
                  </a:txBody>
                  <a:tcPr/>
                </a:tc>
                <a:tc>
                  <a:txBody>
                    <a:bodyPr/>
                    <a:lstStyle/>
                    <a:p>
                      <a:r>
                        <a:rPr sz="1600"/>
                        <a:t>MRI</a:t>
                      </a:r>
                    </a:p>
                  </a:txBody>
                  <a:tcPr/>
                </a:tc>
                <a:tc>
                  <a:txBody>
                    <a:bodyPr/>
                    <a:lstStyle/>
                    <a:p>
                      <a:r>
                        <a:rPr sz="1600"/>
                        <a:t>0.6–21% ↑ volume</a:t>
                      </a:r>
                    </a:p>
                  </a:txBody>
                  <a:tcPr/>
                </a:tc>
                <a:extLst>
                  <a:ext uri="{0D108BD9-81ED-4DB2-BD59-A6C34878D82A}">
                    <a16:rowId xmlns:a16="http://schemas.microsoft.com/office/drawing/2014/main" val="10003"/>
                  </a:ext>
                </a:extLst>
              </a:tr>
              <a:tr h="457200">
                <a:tc>
                  <a:txBody>
                    <a:bodyPr/>
                    <a:lstStyle/>
                    <a:p>
                      <a:r>
                        <a:rPr sz="1600"/>
                        <a:t>NMES – Minerva Medica 2020</a:t>
                      </a:r>
                    </a:p>
                  </a:txBody>
                  <a:tcPr/>
                </a:tc>
                <a:tc>
                  <a:txBody>
                    <a:bodyPr/>
                    <a:lstStyle/>
                    <a:p>
                      <a:r>
                        <a:rPr sz="1600"/>
                        <a:t>RA, IO/EO</a:t>
                      </a:r>
                    </a:p>
                  </a:txBody>
                  <a:tcPr/>
                </a:tc>
                <a:tc>
                  <a:txBody>
                    <a:bodyPr/>
                    <a:lstStyle/>
                    <a:p>
                      <a:r>
                        <a:rPr sz="1600"/>
                        <a:t>8‑week NMES</a:t>
                      </a:r>
                    </a:p>
                  </a:txBody>
                  <a:tcPr/>
                </a:tc>
                <a:tc>
                  <a:txBody>
                    <a:bodyPr/>
                    <a:lstStyle/>
                    <a:p>
                      <a:r>
                        <a:rPr sz="1600"/>
                        <a:t>8 wk</a:t>
                      </a:r>
                    </a:p>
                  </a:txBody>
                  <a:tcPr/>
                </a:tc>
                <a:tc>
                  <a:txBody>
                    <a:bodyPr/>
                    <a:lstStyle/>
                    <a:p>
                      <a:r>
                        <a:rPr sz="1600"/>
                        <a:t>MRI</a:t>
                      </a:r>
                    </a:p>
                  </a:txBody>
                  <a:tcPr/>
                </a:tc>
                <a:tc>
                  <a:txBody>
                    <a:bodyPr/>
                    <a:lstStyle/>
                    <a:p>
                      <a:r>
                        <a:rPr sz="1600"/>
                        <a:t>RA ~22–25% ↑ CSA, LAW ~9–10% ↑</a:t>
                      </a:r>
                    </a:p>
                  </a:txBody>
                  <a:tcPr/>
                </a:tc>
                <a:extLst>
                  <a:ext uri="{0D108BD9-81ED-4DB2-BD59-A6C34878D82A}">
                    <a16:rowId xmlns:a16="http://schemas.microsoft.com/office/drawing/2014/main" val="10004"/>
                  </a:ext>
                </a:extLst>
              </a:tr>
              <a:tr h="457200">
                <a:tc>
                  <a:txBody>
                    <a:bodyPr/>
                    <a:lstStyle/>
                    <a:p>
                      <a:r>
                        <a:rPr sz="1600"/>
                        <a:t>NMES – Hwang 2020</a:t>
                      </a:r>
                    </a:p>
                  </a:txBody>
                  <a:tcPr/>
                </a:tc>
                <a:tc>
                  <a:txBody>
                    <a:bodyPr/>
                    <a:lstStyle/>
                    <a:p>
                      <a:r>
                        <a:rPr sz="1600"/>
                        <a:t>RA, IO/EO</a:t>
                      </a:r>
                    </a:p>
                  </a:txBody>
                  <a:tcPr/>
                </a:tc>
                <a:tc>
                  <a:txBody>
                    <a:bodyPr/>
                    <a:lstStyle/>
                    <a:p>
                      <a:r>
                        <a:rPr sz="1600" dirty="0"/>
                        <a:t>EMS vs. </a:t>
                      </a:r>
                      <a:r>
                        <a:rPr sz="1600" dirty="0" err="1"/>
                        <a:t>EMS+voluntary</a:t>
                      </a:r>
                      <a:endParaRPr sz="1600" dirty="0"/>
                    </a:p>
                  </a:txBody>
                  <a:tcPr/>
                </a:tc>
                <a:tc>
                  <a:txBody>
                    <a:bodyPr/>
                    <a:lstStyle/>
                    <a:p>
                      <a:r>
                        <a:rPr sz="1600"/>
                        <a:t>8 wk</a:t>
                      </a:r>
                    </a:p>
                  </a:txBody>
                  <a:tcPr/>
                </a:tc>
                <a:tc>
                  <a:txBody>
                    <a:bodyPr/>
                    <a:lstStyle/>
                    <a:p>
                      <a:r>
                        <a:rPr sz="1600"/>
                        <a:t>MRI</a:t>
                      </a:r>
                    </a:p>
                  </a:txBody>
                  <a:tcPr/>
                </a:tc>
                <a:tc>
                  <a:txBody>
                    <a:bodyPr/>
                    <a:lstStyle/>
                    <a:p>
                      <a:r>
                        <a:rPr sz="1600"/>
                        <a:t>RA ~20% ↑ CSA</a:t>
                      </a:r>
                    </a:p>
                  </a:txBody>
                  <a:tcPr/>
                </a:tc>
                <a:extLst>
                  <a:ext uri="{0D108BD9-81ED-4DB2-BD59-A6C34878D82A}">
                    <a16:rowId xmlns:a16="http://schemas.microsoft.com/office/drawing/2014/main" val="10005"/>
                  </a:ext>
                </a:extLst>
              </a:tr>
              <a:tr h="457200">
                <a:tc>
                  <a:txBody>
                    <a:bodyPr/>
                    <a:lstStyle/>
                    <a:p>
                      <a:r>
                        <a:rPr sz="1600"/>
                        <a:t>NMES – Inoue 2023</a:t>
                      </a:r>
                    </a:p>
                  </a:txBody>
                  <a:tcPr/>
                </a:tc>
                <a:tc>
                  <a:txBody>
                    <a:bodyPr/>
                    <a:lstStyle/>
                    <a:p>
                      <a:r>
                        <a:rPr sz="1600"/>
                        <a:t>RA, IO/EO</a:t>
                      </a:r>
                    </a:p>
                  </a:txBody>
                  <a:tcPr/>
                </a:tc>
                <a:tc>
                  <a:txBody>
                    <a:bodyPr/>
                    <a:lstStyle/>
                    <a:p>
                      <a:r>
                        <a:rPr sz="1600"/>
                        <a:t>NMES + detraining</a:t>
                      </a:r>
                    </a:p>
                  </a:txBody>
                  <a:tcPr/>
                </a:tc>
                <a:tc>
                  <a:txBody>
                    <a:bodyPr/>
                    <a:lstStyle/>
                    <a:p>
                      <a:r>
                        <a:rPr sz="1600"/>
                        <a:t>8 wk</a:t>
                      </a:r>
                    </a:p>
                  </a:txBody>
                  <a:tcPr/>
                </a:tc>
                <a:tc>
                  <a:txBody>
                    <a:bodyPr/>
                    <a:lstStyle/>
                    <a:p>
                      <a:r>
                        <a:rPr sz="1600"/>
                        <a:t>MRI</a:t>
                      </a:r>
                    </a:p>
                  </a:txBody>
                  <a:tcPr/>
                </a:tc>
                <a:tc>
                  <a:txBody>
                    <a:bodyPr/>
                    <a:lstStyle/>
                    <a:p>
                      <a:r>
                        <a:rPr sz="1600"/>
                        <a:t>RA ~21–25% ↑ CSA; partially retained</a:t>
                      </a:r>
                    </a:p>
                  </a:txBody>
                  <a:tcPr/>
                </a:tc>
                <a:extLst>
                  <a:ext uri="{0D108BD9-81ED-4DB2-BD59-A6C34878D82A}">
                    <a16:rowId xmlns:a16="http://schemas.microsoft.com/office/drawing/2014/main" val="10006"/>
                  </a:ext>
                </a:extLst>
              </a:tr>
              <a:tr h="457200">
                <a:tc>
                  <a:txBody>
                    <a:bodyPr/>
                    <a:lstStyle/>
                    <a:p>
                      <a:r>
                        <a:rPr sz="1600"/>
                        <a:t>Exercise – Hollowing vs Bracing 2014</a:t>
                      </a:r>
                    </a:p>
                  </a:txBody>
                  <a:tcPr/>
                </a:tc>
                <a:tc>
                  <a:txBody>
                    <a:bodyPr/>
                    <a:lstStyle/>
                    <a:p>
                      <a:r>
                        <a:rPr sz="1600"/>
                        <a:t>RA, TrA, IO, EO</a:t>
                      </a:r>
                    </a:p>
                  </a:txBody>
                  <a:tcPr/>
                </a:tc>
                <a:tc>
                  <a:txBody>
                    <a:bodyPr/>
                    <a:lstStyle/>
                    <a:p>
                      <a:r>
                        <a:rPr sz="1600"/>
                        <a:t>6‑wk core training</a:t>
                      </a:r>
                    </a:p>
                  </a:txBody>
                  <a:tcPr/>
                </a:tc>
                <a:tc>
                  <a:txBody>
                    <a:bodyPr/>
                    <a:lstStyle/>
                    <a:p>
                      <a:r>
                        <a:rPr sz="1600"/>
                        <a:t>6 wk</a:t>
                      </a:r>
                    </a:p>
                  </a:txBody>
                  <a:tcPr/>
                </a:tc>
                <a:tc>
                  <a:txBody>
                    <a:bodyPr/>
                    <a:lstStyle/>
                    <a:p>
                      <a:r>
                        <a:rPr sz="1600"/>
                        <a:t>CT</a:t>
                      </a:r>
                    </a:p>
                  </a:txBody>
                  <a:tcPr/>
                </a:tc>
                <a:tc>
                  <a:txBody>
                    <a:bodyPr/>
                    <a:lstStyle/>
                    <a:p>
                      <a:r>
                        <a:rPr sz="1600"/>
                        <a:t>TrA ~15–20% ↑ CSA; IO/EO ↑ modest; RA ↑ ~4–5%</a:t>
                      </a:r>
                    </a:p>
                  </a:txBody>
                  <a:tcPr/>
                </a:tc>
                <a:extLst>
                  <a:ext uri="{0D108BD9-81ED-4DB2-BD59-A6C34878D82A}">
                    <a16:rowId xmlns:a16="http://schemas.microsoft.com/office/drawing/2014/main" val="10007"/>
                  </a:ext>
                </a:extLst>
              </a:tr>
              <a:tr h="457200">
                <a:tc>
                  <a:txBody>
                    <a:bodyPr/>
                    <a:lstStyle/>
                    <a:p>
                      <a:r>
                        <a:rPr sz="1600"/>
                        <a:t>Pilates Core Stabilization 2023</a:t>
                      </a:r>
                    </a:p>
                  </a:txBody>
                  <a:tcPr/>
                </a:tc>
                <a:tc>
                  <a:txBody>
                    <a:bodyPr/>
                    <a:lstStyle/>
                    <a:p>
                      <a:r>
                        <a:rPr sz="1600"/>
                        <a:t>TrA, IO, EO</a:t>
                      </a:r>
                    </a:p>
                  </a:txBody>
                  <a:tcPr/>
                </a:tc>
                <a:tc>
                  <a:txBody>
                    <a:bodyPr/>
                    <a:lstStyle/>
                    <a:p>
                      <a:r>
                        <a:rPr sz="1600"/>
                        <a:t>6‑week Pilates</a:t>
                      </a:r>
                    </a:p>
                  </a:txBody>
                  <a:tcPr/>
                </a:tc>
                <a:tc>
                  <a:txBody>
                    <a:bodyPr/>
                    <a:lstStyle/>
                    <a:p>
                      <a:r>
                        <a:rPr sz="1600"/>
                        <a:t>6 wk</a:t>
                      </a:r>
                    </a:p>
                  </a:txBody>
                  <a:tcPr/>
                </a:tc>
                <a:tc>
                  <a:txBody>
                    <a:bodyPr/>
                    <a:lstStyle/>
                    <a:p>
                      <a:r>
                        <a:rPr sz="1600"/>
                        <a:t>Ultrasound</a:t>
                      </a:r>
                    </a:p>
                  </a:txBody>
                  <a:tcPr/>
                </a:tc>
                <a:tc>
                  <a:txBody>
                    <a:bodyPr/>
                    <a:lstStyle/>
                    <a:p>
                      <a:r>
                        <a:rPr sz="1600"/>
                        <a:t>TrA ↑ 10–20%; IO ↑ 5–10%</a:t>
                      </a:r>
                    </a:p>
                  </a:txBody>
                  <a:tcPr/>
                </a:tc>
                <a:extLst>
                  <a:ext uri="{0D108BD9-81ED-4DB2-BD59-A6C34878D82A}">
                    <a16:rowId xmlns:a16="http://schemas.microsoft.com/office/drawing/2014/main" val="10008"/>
                  </a:ext>
                </a:extLst>
              </a:tr>
              <a:tr h="457200">
                <a:tc>
                  <a:txBody>
                    <a:bodyPr/>
                    <a:lstStyle/>
                    <a:p>
                      <a:r>
                        <a:rPr sz="1600"/>
                        <a:t>Normal‑Weight Obese Core 2023</a:t>
                      </a:r>
                    </a:p>
                  </a:txBody>
                  <a:tcPr/>
                </a:tc>
                <a:tc>
                  <a:txBody>
                    <a:bodyPr/>
                    <a:lstStyle/>
                    <a:p>
                      <a:r>
                        <a:rPr sz="1600"/>
                        <a:t>TrA, IO, EO</a:t>
                      </a:r>
                    </a:p>
                  </a:txBody>
                  <a:tcPr/>
                </a:tc>
                <a:tc>
                  <a:txBody>
                    <a:bodyPr/>
                    <a:lstStyle/>
                    <a:p>
                      <a:r>
                        <a:rPr sz="1600"/>
                        <a:t>4‑week core program</a:t>
                      </a:r>
                    </a:p>
                  </a:txBody>
                  <a:tcPr/>
                </a:tc>
                <a:tc>
                  <a:txBody>
                    <a:bodyPr/>
                    <a:lstStyle/>
                    <a:p>
                      <a:r>
                        <a:rPr sz="1600"/>
                        <a:t>4 wk</a:t>
                      </a:r>
                    </a:p>
                  </a:txBody>
                  <a:tcPr/>
                </a:tc>
                <a:tc>
                  <a:txBody>
                    <a:bodyPr/>
                    <a:lstStyle/>
                    <a:p>
                      <a:r>
                        <a:rPr sz="1600"/>
                        <a:t>Ultrasound</a:t>
                      </a:r>
                    </a:p>
                  </a:txBody>
                  <a:tcPr/>
                </a:tc>
                <a:tc>
                  <a:txBody>
                    <a:bodyPr/>
                    <a:lstStyle/>
                    <a:p>
                      <a:r>
                        <a:rPr sz="1600"/>
                        <a:t>Small ↑ across all muscles (~5–10%)</a:t>
                      </a:r>
                    </a:p>
                  </a:txBody>
                  <a:tcPr/>
                </a:tc>
                <a:extLst>
                  <a:ext uri="{0D108BD9-81ED-4DB2-BD59-A6C34878D82A}">
                    <a16:rowId xmlns:a16="http://schemas.microsoft.com/office/drawing/2014/main" val="10009"/>
                  </a:ext>
                </a:extLst>
              </a:tr>
              <a:tr h="457200">
                <a:tc>
                  <a:txBody>
                    <a:bodyPr/>
                    <a:lstStyle/>
                    <a:p>
                      <a:r>
                        <a:rPr sz="1600"/>
                        <a:t>Foam Roller RCT 2023</a:t>
                      </a:r>
                    </a:p>
                  </a:txBody>
                  <a:tcPr/>
                </a:tc>
                <a:tc>
                  <a:txBody>
                    <a:bodyPr/>
                    <a:lstStyle/>
                    <a:p>
                      <a:r>
                        <a:rPr sz="1600"/>
                        <a:t>TrA</a:t>
                      </a:r>
                    </a:p>
                  </a:txBody>
                  <a:tcPr/>
                </a:tc>
                <a:tc>
                  <a:txBody>
                    <a:bodyPr/>
                    <a:lstStyle/>
                    <a:p>
                      <a:r>
                        <a:rPr sz="1600"/>
                        <a:t>3‑month foam-roller core</a:t>
                      </a:r>
                    </a:p>
                  </a:txBody>
                  <a:tcPr/>
                </a:tc>
                <a:tc>
                  <a:txBody>
                    <a:bodyPr/>
                    <a:lstStyle/>
                    <a:p>
                      <a:r>
                        <a:rPr sz="1600"/>
                        <a:t>12 wk</a:t>
                      </a:r>
                    </a:p>
                  </a:txBody>
                  <a:tcPr/>
                </a:tc>
                <a:tc>
                  <a:txBody>
                    <a:bodyPr/>
                    <a:lstStyle/>
                    <a:p>
                      <a:r>
                        <a:rPr sz="1600"/>
                        <a:t>Ultrasound</a:t>
                      </a:r>
                    </a:p>
                  </a:txBody>
                  <a:tcPr/>
                </a:tc>
                <a:tc>
                  <a:txBody>
                    <a:bodyPr/>
                    <a:lstStyle/>
                    <a:p>
                      <a:r>
                        <a:rPr sz="1600"/>
                        <a:t>TrA ↑ ~10%</a:t>
                      </a:r>
                    </a:p>
                  </a:txBody>
                  <a:tcPr/>
                </a:tc>
                <a:extLst>
                  <a:ext uri="{0D108BD9-81ED-4DB2-BD59-A6C34878D82A}">
                    <a16:rowId xmlns:a16="http://schemas.microsoft.com/office/drawing/2014/main" val="10010"/>
                  </a:ext>
                </a:extLst>
              </a:tr>
              <a:tr h="457200">
                <a:tc>
                  <a:txBody>
                    <a:bodyPr/>
                    <a:lstStyle/>
                    <a:p>
                      <a:r>
                        <a:rPr sz="1600" dirty="0"/>
                        <a:t>Trunk Strengthening – JOSPT 2008</a:t>
                      </a:r>
                    </a:p>
                  </a:txBody>
                  <a:tcPr/>
                </a:tc>
                <a:tc>
                  <a:txBody>
                    <a:bodyPr/>
                    <a:lstStyle/>
                    <a:p>
                      <a:r>
                        <a:rPr sz="1600"/>
                        <a:t>TrA, IO, EO</a:t>
                      </a:r>
                    </a:p>
                  </a:txBody>
                  <a:tcPr/>
                </a:tc>
                <a:tc>
                  <a:txBody>
                    <a:bodyPr/>
                    <a:lstStyle/>
                    <a:p>
                      <a:r>
                        <a:rPr sz="1600" dirty="0"/>
                        <a:t>Core stabilization</a:t>
                      </a:r>
                    </a:p>
                  </a:txBody>
                  <a:tcPr/>
                </a:tc>
                <a:tc>
                  <a:txBody>
                    <a:bodyPr/>
                    <a:lstStyle/>
                    <a:p>
                      <a:r>
                        <a:rPr sz="1600"/>
                        <a:t>8 wk</a:t>
                      </a:r>
                    </a:p>
                  </a:txBody>
                  <a:tcPr/>
                </a:tc>
                <a:tc>
                  <a:txBody>
                    <a:bodyPr/>
                    <a:lstStyle/>
                    <a:p>
                      <a:r>
                        <a:rPr sz="1600"/>
                        <a:t>Ultrasound</a:t>
                      </a:r>
                    </a:p>
                  </a:txBody>
                  <a:tcPr/>
                </a:tc>
                <a:tc>
                  <a:txBody>
                    <a:bodyPr/>
                    <a:lstStyle/>
                    <a:p>
                      <a:r>
                        <a:rPr sz="1600" dirty="0"/>
                        <a:t>Deep abdominals ↑ (</a:t>
                      </a:r>
                      <a:r>
                        <a:rPr sz="1600" dirty="0" err="1"/>
                        <a:t>TrA</a:t>
                      </a:r>
                      <a:r>
                        <a:rPr sz="1600" dirty="0"/>
                        <a:t> ~10–15%)</a:t>
                      </a:r>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4A102-51E5-46F3-B9BA-692030E30E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DDF1D4-F86F-F955-A4BE-BF5AC3541DE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5162378-DB00-428B-5573-E0A0144D7694}"/>
              </a:ext>
            </a:extLst>
          </p:cNvPr>
          <p:cNvPicPr>
            <a:picLocks noChangeAspect="1"/>
          </p:cNvPicPr>
          <p:nvPr/>
        </p:nvPicPr>
        <p:blipFill>
          <a:blip r:embed="rId2"/>
          <a:stretch>
            <a:fillRect/>
          </a:stretch>
        </p:blipFill>
        <p:spPr>
          <a:xfrm>
            <a:off x="-422225" y="2280492"/>
            <a:ext cx="12545045" cy="2390660"/>
          </a:xfrm>
          <a:prstGeom prst="rect">
            <a:avLst/>
          </a:prstGeom>
        </p:spPr>
      </p:pic>
    </p:spTree>
    <p:extLst>
      <p:ext uri="{BB962C8B-B14F-4D97-AF65-F5344CB8AC3E}">
        <p14:creationId xmlns:p14="http://schemas.microsoft.com/office/powerpoint/2010/main" val="3252740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F9481-10D9-4AC9-3D29-62A2EE629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9B7E3-93C9-D9FC-DC93-8AE82449B221}"/>
              </a:ext>
            </a:extLst>
          </p:cNvPr>
          <p:cNvSpPr>
            <a:spLocks noGrp="1"/>
          </p:cNvSpPr>
          <p:nvPr>
            <p:ph type="title"/>
          </p:nvPr>
        </p:nvSpPr>
        <p:spPr/>
        <p:txBody>
          <a:bodyPr>
            <a:normAutofit/>
          </a:bodyPr>
          <a:lstStyle/>
          <a:p>
            <a:r>
              <a:rPr lang="en-US" sz="6000" b="1" dirty="0"/>
              <a:t>Choice: By Muscle or Movement</a:t>
            </a:r>
          </a:p>
        </p:txBody>
      </p:sp>
      <p:sp>
        <p:nvSpPr>
          <p:cNvPr id="10" name="TextBox 9">
            <a:extLst>
              <a:ext uri="{FF2B5EF4-FFF2-40B4-BE49-F238E27FC236}">
                <a16:creationId xmlns:a16="http://schemas.microsoft.com/office/drawing/2014/main" id="{DDD4FC17-6B98-2317-C3A9-427F6979B090}"/>
              </a:ext>
            </a:extLst>
          </p:cNvPr>
          <p:cNvSpPr txBox="1"/>
          <p:nvPr/>
        </p:nvSpPr>
        <p:spPr>
          <a:xfrm>
            <a:off x="469232" y="1888958"/>
            <a:ext cx="11177336" cy="4832092"/>
          </a:xfrm>
          <a:prstGeom prst="rect">
            <a:avLst/>
          </a:prstGeom>
          <a:noFill/>
        </p:spPr>
        <p:txBody>
          <a:bodyPr wrap="square">
            <a:spAutoFit/>
          </a:bodyPr>
          <a:lstStyle/>
          <a:p>
            <a:pPr lvl="2" algn="ctr"/>
            <a:r>
              <a:rPr lang="en-US" sz="4400" dirty="0"/>
              <a:t>50% Core, 50% Big</a:t>
            </a:r>
          </a:p>
          <a:p>
            <a:pPr lvl="2" algn="ctr"/>
            <a:endParaRPr lang="en-US" sz="4400" dirty="0"/>
          </a:p>
          <a:p>
            <a:pPr lvl="2" algn="ctr"/>
            <a:r>
              <a:rPr lang="en-US" sz="4400" dirty="0"/>
              <a:t>Big are a) more dynamic, b) much better EMG/load, c) keeps volume down </a:t>
            </a:r>
          </a:p>
          <a:p>
            <a:pPr lvl="2" algn="ctr"/>
            <a:endParaRPr lang="en-US" sz="4400" dirty="0"/>
          </a:p>
          <a:p>
            <a:pPr lvl="2" algn="ctr"/>
            <a:r>
              <a:rPr lang="en-US" sz="4400" dirty="0"/>
              <a:t>Movement and ANTI (you can do more and be hurt less)</a:t>
            </a:r>
          </a:p>
        </p:txBody>
      </p:sp>
    </p:spTree>
    <p:extLst>
      <p:ext uri="{BB962C8B-B14F-4D97-AF65-F5344CB8AC3E}">
        <p14:creationId xmlns:p14="http://schemas.microsoft.com/office/powerpoint/2010/main" val="2108291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44DF-AF48-0BA0-AA87-375E422FD9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6F6BE-1C8E-84E6-889D-C23AFCB6F90E}"/>
              </a:ext>
            </a:extLst>
          </p:cNvPr>
          <p:cNvSpPr>
            <a:spLocks noGrp="1"/>
          </p:cNvSpPr>
          <p:nvPr>
            <p:ph type="title"/>
          </p:nvPr>
        </p:nvSpPr>
        <p:spPr/>
        <p:txBody>
          <a:bodyPr>
            <a:normAutofit/>
          </a:bodyPr>
          <a:lstStyle/>
          <a:p>
            <a:r>
              <a:rPr lang="en-US" sz="6000" b="1" dirty="0"/>
              <a:t>Physique Considerations</a:t>
            </a:r>
          </a:p>
        </p:txBody>
      </p:sp>
      <p:sp>
        <p:nvSpPr>
          <p:cNvPr id="4" name="TextBox 3">
            <a:extLst>
              <a:ext uri="{FF2B5EF4-FFF2-40B4-BE49-F238E27FC236}">
                <a16:creationId xmlns:a16="http://schemas.microsoft.com/office/drawing/2014/main" id="{6A63FA42-82CF-6196-C3DF-C598BFF2D7AF}"/>
              </a:ext>
            </a:extLst>
          </p:cNvPr>
          <p:cNvSpPr txBox="1"/>
          <p:nvPr/>
        </p:nvSpPr>
        <p:spPr>
          <a:xfrm>
            <a:off x="664744" y="2047055"/>
            <a:ext cx="10933698" cy="2554545"/>
          </a:xfrm>
          <a:prstGeom prst="rect">
            <a:avLst/>
          </a:prstGeom>
          <a:noFill/>
        </p:spPr>
        <p:txBody>
          <a:bodyPr wrap="square">
            <a:spAutoFit/>
          </a:bodyPr>
          <a:lstStyle/>
          <a:p>
            <a:pPr marL="742950" indent="-742950">
              <a:buFont typeface="+mj-lt"/>
              <a:buAutoNum type="arabicPeriod"/>
            </a:pPr>
            <a:r>
              <a:rPr lang="en-US" sz="4000" dirty="0"/>
              <a:t>Posture: Anterior tilt will make stomach ‘less flat’</a:t>
            </a:r>
          </a:p>
          <a:p>
            <a:pPr marL="742950" indent="-742950">
              <a:buFont typeface="+mj-lt"/>
              <a:buAutoNum type="arabicPeriod"/>
            </a:pPr>
            <a:r>
              <a:rPr lang="en-US" sz="4000" dirty="0"/>
              <a:t>No diaphragm control = flare</a:t>
            </a:r>
          </a:p>
          <a:p>
            <a:pPr marL="742950" indent="-742950">
              <a:buFont typeface="+mj-lt"/>
              <a:buAutoNum type="arabicPeriod"/>
            </a:pPr>
            <a:endParaRPr lang="en-US" sz="4000" dirty="0"/>
          </a:p>
        </p:txBody>
      </p:sp>
    </p:spTree>
    <p:extLst>
      <p:ext uri="{BB962C8B-B14F-4D97-AF65-F5344CB8AC3E}">
        <p14:creationId xmlns:p14="http://schemas.microsoft.com/office/powerpoint/2010/main" val="723761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299C0-4E91-F5EC-B433-26C53588B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64641-6A12-373D-E49C-1DA770BB2B18}"/>
              </a:ext>
            </a:extLst>
          </p:cNvPr>
          <p:cNvSpPr>
            <a:spLocks noGrp="1"/>
          </p:cNvSpPr>
          <p:nvPr>
            <p:ph type="title"/>
          </p:nvPr>
        </p:nvSpPr>
        <p:spPr/>
        <p:txBody>
          <a:bodyPr>
            <a:normAutofit/>
          </a:bodyPr>
          <a:lstStyle/>
          <a:p>
            <a:r>
              <a:rPr lang="en-US" sz="6000" b="1" dirty="0"/>
              <a:t>Strength</a:t>
            </a:r>
          </a:p>
        </p:txBody>
      </p:sp>
      <p:sp>
        <p:nvSpPr>
          <p:cNvPr id="3" name="Content Placeholder 2">
            <a:extLst>
              <a:ext uri="{FF2B5EF4-FFF2-40B4-BE49-F238E27FC236}">
                <a16:creationId xmlns:a16="http://schemas.microsoft.com/office/drawing/2014/main" id="{53CDA93B-B062-C6C3-32A1-C6B8983C8D8A}"/>
              </a:ext>
            </a:extLst>
          </p:cNvPr>
          <p:cNvSpPr>
            <a:spLocks noGrp="1"/>
          </p:cNvSpPr>
          <p:nvPr>
            <p:ph idx="1"/>
          </p:nvPr>
        </p:nvSpPr>
        <p:spPr/>
        <p:txBody>
          <a:bodyPr/>
          <a:lstStyle/>
          <a:p>
            <a:r>
              <a:rPr lang="en-US" dirty="0"/>
              <a:t>Rest Intervals: Any </a:t>
            </a:r>
          </a:p>
          <a:p>
            <a:r>
              <a:rPr lang="en-US" dirty="0"/>
              <a:t>Frequency: 3-5x</a:t>
            </a:r>
          </a:p>
          <a:p>
            <a:r>
              <a:rPr lang="en-US" dirty="0"/>
              <a:t>Volume: 6-15 working sets</a:t>
            </a:r>
          </a:p>
          <a:p>
            <a:r>
              <a:rPr lang="en-US" dirty="0"/>
              <a:t>Intensity: 1 RIR</a:t>
            </a:r>
          </a:p>
          <a:p>
            <a:r>
              <a:rPr lang="en-US" dirty="0"/>
              <a:t>Progression: SOME!</a:t>
            </a:r>
          </a:p>
          <a:p>
            <a:r>
              <a:rPr lang="en-US" dirty="0"/>
              <a:t>Choice: More complicated </a:t>
            </a:r>
          </a:p>
        </p:txBody>
      </p:sp>
      <p:sp>
        <p:nvSpPr>
          <p:cNvPr id="4" name="Title 1">
            <a:extLst>
              <a:ext uri="{FF2B5EF4-FFF2-40B4-BE49-F238E27FC236}">
                <a16:creationId xmlns:a16="http://schemas.microsoft.com/office/drawing/2014/main" id="{A72FEB6B-9F16-9074-ABA2-BC4CDA43B86A}"/>
              </a:ext>
            </a:extLst>
          </p:cNvPr>
          <p:cNvSpPr txBox="1">
            <a:spLocks/>
          </p:cNvSpPr>
          <p:nvPr/>
        </p:nvSpPr>
        <p:spPr>
          <a:xfrm>
            <a:off x="6376737" y="2021305"/>
            <a:ext cx="5137483" cy="3224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t>Lots of Research</a:t>
            </a:r>
          </a:p>
        </p:txBody>
      </p:sp>
    </p:spTree>
    <p:extLst>
      <p:ext uri="{BB962C8B-B14F-4D97-AF65-F5344CB8AC3E}">
        <p14:creationId xmlns:p14="http://schemas.microsoft.com/office/powerpoint/2010/main" val="2462529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FBA43-A020-5B34-7903-FE2B3B79B1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0E4BA0-AE56-DF78-AB2D-16336E3F72DB}"/>
              </a:ext>
            </a:extLst>
          </p:cNvPr>
          <p:cNvSpPr>
            <a:spLocks noGrp="1"/>
          </p:cNvSpPr>
          <p:nvPr>
            <p:ph type="title"/>
          </p:nvPr>
        </p:nvSpPr>
        <p:spPr/>
        <p:txBody>
          <a:bodyPr>
            <a:normAutofit/>
          </a:bodyPr>
          <a:lstStyle/>
          <a:p>
            <a:r>
              <a:rPr lang="en-US" sz="6000" b="1" dirty="0"/>
              <a:t>Choice: By Muscle or Movement</a:t>
            </a:r>
          </a:p>
        </p:txBody>
      </p:sp>
      <p:pic>
        <p:nvPicPr>
          <p:cNvPr id="6" name="Picture 5">
            <a:extLst>
              <a:ext uri="{FF2B5EF4-FFF2-40B4-BE49-F238E27FC236}">
                <a16:creationId xmlns:a16="http://schemas.microsoft.com/office/drawing/2014/main" id="{E60734E6-AB95-F26A-26C7-7BD208F78D5C}"/>
              </a:ext>
            </a:extLst>
          </p:cNvPr>
          <p:cNvPicPr>
            <a:picLocks noChangeAspect="1"/>
          </p:cNvPicPr>
          <p:nvPr/>
        </p:nvPicPr>
        <p:blipFill>
          <a:blip r:embed="rId2"/>
          <a:srcRect t="50000" r="17589"/>
          <a:stretch>
            <a:fillRect/>
          </a:stretch>
        </p:blipFill>
        <p:spPr>
          <a:xfrm>
            <a:off x="838200" y="1486152"/>
            <a:ext cx="6976665" cy="5167312"/>
          </a:xfrm>
          <a:prstGeom prst="rect">
            <a:avLst/>
          </a:prstGeom>
        </p:spPr>
      </p:pic>
      <p:sp>
        <p:nvSpPr>
          <p:cNvPr id="10" name="TextBox 9">
            <a:extLst>
              <a:ext uri="{FF2B5EF4-FFF2-40B4-BE49-F238E27FC236}">
                <a16:creationId xmlns:a16="http://schemas.microsoft.com/office/drawing/2014/main" id="{1A094708-8AE6-1CE1-67BD-71FAE5116360}"/>
              </a:ext>
            </a:extLst>
          </p:cNvPr>
          <p:cNvSpPr txBox="1"/>
          <p:nvPr/>
        </p:nvSpPr>
        <p:spPr>
          <a:xfrm>
            <a:off x="4326532" y="2895936"/>
            <a:ext cx="7315198" cy="3046988"/>
          </a:xfrm>
          <a:prstGeom prst="rect">
            <a:avLst/>
          </a:prstGeom>
          <a:noFill/>
        </p:spPr>
        <p:txBody>
          <a:bodyPr wrap="square">
            <a:spAutoFit/>
          </a:bodyPr>
          <a:lstStyle/>
          <a:p>
            <a:pPr lvl="2" algn="ctr"/>
            <a:r>
              <a:rPr lang="en-US" sz="3200" dirty="0"/>
              <a:t>75% Big, 25% Actual “Core” Exercises</a:t>
            </a:r>
          </a:p>
          <a:p>
            <a:pPr lvl="2" algn="ctr"/>
            <a:endParaRPr lang="en-US" sz="3200" dirty="0"/>
          </a:p>
          <a:p>
            <a:pPr lvl="2" algn="ctr"/>
            <a:r>
              <a:rPr lang="en-US" sz="3200" dirty="0"/>
              <a:t>These are awesome, but research clearly shows they are not always enough. Isolation work is necessary in some scenarios</a:t>
            </a:r>
          </a:p>
        </p:txBody>
      </p:sp>
    </p:spTree>
    <p:extLst>
      <p:ext uri="{BB962C8B-B14F-4D97-AF65-F5344CB8AC3E}">
        <p14:creationId xmlns:p14="http://schemas.microsoft.com/office/powerpoint/2010/main" val="1132156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3054D-0217-9FFC-160D-A5B3DF75C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360B7-B7EE-0F58-12C3-9A8D5CA452A9}"/>
              </a:ext>
            </a:extLst>
          </p:cNvPr>
          <p:cNvSpPr>
            <a:spLocks noGrp="1"/>
          </p:cNvSpPr>
          <p:nvPr>
            <p:ph type="title"/>
          </p:nvPr>
        </p:nvSpPr>
        <p:spPr/>
        <p:txBody>
          <a:bodyPr>
            <a:normAutofit/>
          </a:bodyPr>
          <a:lstStyle/>
          <a:p>
            <a:r>
              <a:rPr lang="en-US" sz="6000" b="1" dirty="0"/>
              <a:t>Spine Health</a:t>
            </a:r>
          </a:p>
        </p:txBody>
      </p:sp>
      <p:sp>
        <p:nvSpPr>
          <p:cNvPr id="3" name="Content Placeholder 2">
            <a:extLst>
              <a:ext uri="{FF2B5EF4-FFF2-40B4-BE49-F238E27FC236}">
                <a16:creationId xmlns:a16="http://schemas.microsoft.com/office/drawing/2014/main" id="{4B67882B-7B5A-9561-E88C-0963200EB689}"/>
              </a:ext>
            </a:extLst>
          </p:cNvPr>
          <p:cNvSpPr>
            <a:spLocks noGrp="1"/>
          </p:cNvSpPr>
          <p:nvPr>
            <p:ph idx="1"/>
          </p:nvPr>
        </p:nvSpPr>
        <p:spPr>
          <a:xfrm>
            <a:off x="838200" y="1825625"/>
            <a:ext cx="4600074" cy="4351338"/>
          </a:xfrm>
        </p:spPr>
        <p:txBody>
          <a:bodyPr/>
          <a:lstStyle/>
          <a:p>
            <a:r>
              <a:rPr lang="en-US" dirty="0"/>
              <a:t>Rest Intervals: Any </a:t>
            </a:r>
          </a:p>
          <a:p>
            <a:r>
              <a:rPr lang="en-US" dirty="0"/>
              <a:t>Frequency: 3-6x</a:t>
            </a:r>
          </a:p>
          <a:p>
            <a:r>
              <a:rPr lang="en-US" dirty="0"/>
              <a:t>Volume: 10-30 working sets</a:t>
            </a:r>
          </a:p>
          <a:p>
            <a:r>
              <a:rPr lang="en-US" dirty="0"/>
              <a:t>Intensity: 3 RIR</a:t>
            </a:r>
          </a:p>
          <a:p>
            <a:r>
              <a:rPr lang="en-US" dirty="0"/>
              <a:t>Progression: SOME!</a:t>
            </a:r>
          </a:p>
          <a:p>
            <a:r>
              <a:rPr lang="en-US" dirty="0"/>
              <a:t>Choice: More complicated </a:t>
            </a:r>
          </a:p>
        </p:txBody>
      </p:sp>
      <p:sp>
        <p:nvSpPr>
          <p:cNvPr id="4" name="Title 1">
            <a:extLst>
              <a:ext uri="{FF2B5EF4-FFF2-40B4-BE49-F238E27FC236}">
                <a16:creationId xmlns:a16="http://schemas.microsoft.com/office/drawing/2014/main" id="{48D6D749-9B83-7B31-36E9-FD4211AD5149}"/>
              </a:ext>
            </a:extLst>
          </p:cNvPr>
          <p:cNvSpPr txBox="1">
            <a:spLocks/>
          </p:cNvSpPr>
          <p:nvPr/>
        </p:nvSpPr>
        <p:spPr>
          <a:xfrm>
            <a:off x="6096000" y="1825625"/>
            <a:ext cx="5137483" cy="32244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t>Most Research By Far</a:t>
            </a:r>
          </a:p>
          <a:p>
            <a:pPr algn="ctr"/>
            <a:endParaRPr lang="en-US" sz="6000" b="1" dirty="0"/>
          </a:p>
          <a:p>
            <a:pPr algn="ctr"/>
            <a:r>
              <a:rPr lang="en-US" sz="6000" b="1" dirty="0"/>
              <a:t>80/20%; Low load just not enough</a:t>
            </a:r>
          </a:p>
        </p:txBody>
      </p:sp>
    </p:spTree>
    <p:extLst>
      <p:ext uri="{BB962C8B-B14F-4D97-AF65-F5344CB8AC3E}">
        <p14:creationId xmlns:p14="http://schemas.microsoft.com/office/powerpoint/2010/main" val="760730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382A-6345-E9AD-0D55-A4E580509625}"/>
              </a:ext>
            </a:extLst>
          </p:cNvPr>
          <p:cNvSpPr>
            <a:spLocks noGrp="1"/>
          </p:cNvSpPr>
          <p:nvPr>
            <p:ph type="title"/>
          </p:nvPr>
        </p:nvSpPr>
        <p:spPr/>
        <p:txBody>
          <a:bodyPr/>
          <a:lstStyle/>
          <a:p>
            <a:r>
              <a:rPr lang="en-US" dirty="0"/>
              <a:t>Big vs. Small Movements</a:t>
            </a:r>
          </a:p>
        </p:txBody>
      </p:sp>
      <p:sp>
        <p:nvSpPr>
          <p:cNvPr id="3" name="Content Placeholder 2">
            <a:extLst>
              <a:ext uri="{FF2B5EF4-FFF2-40B4-BE49-F238E27FC236}">
                <a16:creationId xmlns:a16="http://schemas.microsoft.com/office/drawing/2014/main" id="{554D43C8-4223-A388-98CA-EB7557929F08}"/>
              </a:ext>
            </a:extLst>
          </p:cNvPr>
          <p:cNvSpPr>
            <a:spLocks noGrp="1"/>
          </p:cNvSpPr>
          <p:nvPr>
            <p:ph idx="1"/>
          </p:nvPr>
        </p:nvSpPr>
        <p:spPr>
          <a:xfrm>
            <a:off x="648629" y="2839453"/>
            <a:ext cx="4801676" cy="3304056"/>
          </a:xfrm>
        </p:spPr>
        <p:txBody>
          <a:bodyPr>
            <a:normAutofit/>
          </a:bodyPr>
          <a:lstStyle/>
          <a:p>
            <a:r>
              <a:rPr lang="en-US" dirty="0"/>
              <a:t>Low load isolation only exercises are just not that effective. </a:t>
            </a:r>
            <a:r>
              <a:rPr lang="en-US" dirty="0">
                <a:hlinkClick r:id="rId2"/>
              </a:rPr>
              <a:t>https://pubmed.ncbi.nlm.nih.gov/30014195/</a:t>
            </a:r>
            <a:endParaRPr lang="en-US" dirty="0"/>
          </a:p>
          <a:p>
            <a:pPr lvl="1"/>
            <a:r>
              <a:rPr lang="en-US" dirty="0"/>
              <a:t>Should push for dynamic &amp; loaded patterns </a:t>
            </a:r>
          </a:p>
        </p:txBody>
      </p:sp>
      <p:pic>
        <p:nvPicPr>
          <p:cNvPr id="5" name="Picture 4">
            <a:extLst>
              <a:ext uri="{FF2B5EF4-FFF2-40B4-BE49-F238E27FC236}">
                <a16:creationId xmlns:a16="http://schemas.microsoft.com/office/drawing/2014/main" id="{2D59A580-DE56-49DB-8D0C-BFEB324829E3}"/>
              </a:ext>
            </a:extLst>
          </p:cNvPr>
          <p:cNvPicPr>
            <a:picLocks noChangeAspect="1"/>
          </p:cNvPicPr>
          <p:nvPr/>
        </p:nvPicPr>
        <p:blipFill>
          <a:blip r:embed="rId3"/>
          <a:stretch>
            <a:fillRect/>
          </a:stretch>
        </p:blipFill>
        <p:spPr>
          <a:xfrm>
            <a:off x="7077700" y="767080"/>
            <a:ext cx="4465671" cy="5912028"/>
          </a:xfrm>
          <a:prstGeom prst="rect">
            <a:avLst/>
          </a:prstGeom>
        </p:spPr>
      </p:pic>
    </p:spTree>
    <p:extLst>
      <p:ext uri="{BB962C8B-B14F-4D97-AF65-F5344CB8AC3E}">
        <p14:creationId xmlns:p14="http://schemas.microsoft.com/office/powerpoint/2010/main" val="849752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5C5F9-C14F-EB18-A467-121883E90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1E301-DA3D-B62F-7772-E70693045337}"/>
              </a:ext>
            </a:extLst>
          </p:cNvPr>
          <p:cNvSpPr>
            <a:spLocks noGrp="1"/>
          </p:cNvSpPr>
          <p:nvPr>
            <p:ph type="title"/>
          </p:nvPr>
        </p:nvSpPr>
        <p:spPr/>
        <p:txBody>
          <a:bodyPr>
            <a:normAutofit/>
          </a:bodyPr>
          <a:lstStyle/>
          <a:p>
            <a:r>
              <a:rPr lang="en-US" sz="6000" b="1" dirty="0"/>
              <a:t>Choice: By Muscle or Movement</a:t>
            </a:r>
          </a:p>
        </p:txBody>
      </p:sp>
      <p:sp>
        <p:nvSpPr>
          <p:cNvPr id="5" name="Content Placeholder 4">
            <a:extLst>
              <a:ext uri="{FF2B5EF4-FFF2-40B4-BE49-F238E27FC236}">
                <a16:creationId xmlns:a16="http://schemas.microsoft.com/office/drawing/2014/main" id="{A0D0A3A6-18C4-5327-AC57-9BE6553BA351}"/>
              </a:ext>
            </a:extLst>
          </p:cNvPr>
          <p:cNvSpPr>
            <a:spLocks noGrp="1"/>
          </p:cNvSpPr>
          <p:nvPr>
            <p:ph idx="1"/>
          </p:nvPr>
        </p:nvSpPr>
        <p:spPr>
          <a:xfrm>
            <a:off x="838199" y="1825625"/>
            <a:ext cx="10098506" cy="4667250"/>
          </a:xfrm>
        </p:spPr>
        <p:txBody>
          <a:bodyPr>
            <a:normAutofit/>
          </a:bodyPr>
          <a:lstStyle/>
          <a:p>
            <a:r>
              <a:rPr lang="en-US" dirty="0"/>
              <a:t>Day 1, 3, &amp; 6: 6-12 rep range, 2-3 working sets each</a:t>
            </a:r>
          </a:p>
          <a:p>
            <a:pPr lvl="1"/>
            <a:r>
              <a:rPr lang="en-US" dirty="0"/>
              <a:t>Anti Extension: </a:t>
            </a:r>
            <a:r>
              <a:rPr lang="en-US" dirty="0">
                <a:solidFill>
                  <a:srgbClr val="FF2525"/>
                </a:solidFill>
              </a:rPr>
              <a:t>Stability</a:t>
            </a:r>
          </a:p>
          <a:p>
            <a:pPr lvl="2"/>
            <a:r>
              <a:rPr lang="en-US" dirty="0"/>
              <a:t>Pick 1:</a:t>
            </a:r>
          </a:p>
          <a:p>
            <a:pPr lvl="3"/>
            <a:r>
              <a:rPr lang="en-US" dirty="0"/>
              <a:t>Ab-wheel, Dead bugs</a:t>
            </a:r>
          </a:p>
          <a:p>
            <a:pPr lvl="2"/>
            <a:r>
              <a:rPr lang="en-US" dirty="0"/>
              <a:t>Why: High activation of RA and TVA with low spine load</a:t>
            </a:r>
          </a:p>
          <a:p>
            <a:pPr lvl="1"/>
            <a:r>
              <a:rPr lang="en-US" dirty="0"/>
              <a:t>Anti Rotation  &amp; Anti-Later Flexion: </a:t>
            </a:r>
            <a:r>
              <a:rPr lang="en-US" dirty="0">
                <a:solidFill>
                  <a:srgbClr val="FF2525"/>
                </a:solidFill>
              </a:rPr>
              <a:t>Dynamic</a:t>
            </a:r>
            <a:r>
              <a:rPr lang="en-US" dirty="0"/>
              <a:t> </a:t>
            </a:r>
            <a:r>
              <a:rPr lang="en-US" dirty="0">
                <a:solidFill>
                  <a:srgbClr val="FF2525"/>
                </a:solidFill>
              </a:rPr>
              <a:t>Stability</a:t>
            </a:r>
          </a:p>
          <a:p>
            <a:pPr lvl="2"/>
            <a:r>
              <a:rPr lang="en-US" dirty="0"/>
              <a:t>Pick 1</a:t>
            </a:r>
          </a:p>
          <a:p>
            <a:pPr lvl="3"/>
            <a:r>
              <a:rPr lang="en-US" dirty="0"/>
              <a:t>Side Planks, Suitcase Carry</a:t>
            </a:r>
          </a:p>
          <a:p>
            <a:pPr lvl="2"/>
            <a:r>
              <a:rPr lang="en-US" dirty="0"/>
              <a:t>Why: Obliques</a:t>
            </a:r>
          </a:p>
          <a:p>
            <a:pPr lvl="1"/>
            <a:r>
              <a:rPr lang="en-US" dirty="0"/>
              <a:t>Flexion (Ok since we have variety and managed volume): </a:t>
            </a:r>
            <a:r>
              <a:rPr lang="en-US" dirty="0">
                <a:solidFill>
                  <a:srgbClr val="FF2525"/>
                </a:solidFill>
              </a:rPr>
              <a:t>Movement</a:t>
            </a:r>
          </a:p>
          <a:p>
            <a:pPr lvl="2"/>
            <a:r>
              <a:rPr lang="en-US" dirty="0"/>
              <a:t>Pick 1</a:t>
            </a:r>
          </a:p>
          <a:p>
            <a:pPr lvl="3"/>
            <a:r>
              <a:rPr lang="en-US" dirty="0"/>
              <a:t>Hanging leg raise, Cable crunch</a:t>
            </a:r>
          </a:p>
          <a:p>
            <a:pPr lvl="2"/>
            <a:r>
              <a:rPr lang="en-US" dirty="0"/>
              <a:t>Why Good for RA when SPINE is Controlled!</a:t>
            </a:r>
          </a:p>
          <a:p>
            <a:pPr lvl="2"/>
            <a:endParaRPr lang="en-US" dirty="0"/>
          </a:p>
        </p:txBody>
      </p:sp>
      <p:sp>
        <p:nvSpPr>
          <p:cNvPr id="4" name="TextBox 3">
            <a:extLst>
              <a:ext uri="{FF2B5EF4-FFF2-40B4-BE49-F238E27FC236}">
                <a16:creationId xmlns:a16="http://schemas.microsoft.com/office/drawing/2014/main" id="{39687427-5897-E4D1-90E0-5EC0E751023C}"/>
              </a:ext>
            </a:extLst>
          </p:cNvPr>
          <p:cNvSpPr txBox="1"/>
          <p:nvPr/>
        </p:nvSpPr>
        <p:spPr>
          <a:xfrm>
            <a:off x="7141744" y="4002324"/>
            <a:ext cx="5050256" cy="1077218"/>
          </a:xfrm>
          <a:prstGeom prst="rect">
            <a:avLst/>
          </a:prstGeom>
          <a:noFill/>
        </p:spPr>
        <p:txBody>
          <a:bodyPr wrap="square">
            <a:spAutoFit/>
          </a:bodyPr>
          <a:lstStyle/>
          <a:p>
            <a:r>
              <a:rPr lang="en-US" sz="3200" dirty="0"/>
              <a:t>Day 2, 4, 5 : 15-30 rep range, 2-3 working sets each</a:t>
            </a:r>
          </a:p>
        </p:txBody>
      </p:sp>
    </p:spTree>
    <p:extLst>
      <p:ext uri="{BB962C8B-B14F-4D97-AF65-F5344CB8AC3E}">
        <p14:creationId xmlns:p14="http://schemas.microsoft.com/office/powerpoint/2010/main" val="421131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6373-2896-1A84-F7B5-B4058D3EB84C}"/>
              </a:ext>
            </a:extLst>
          </p:cNvPr>
          <p:cNvSpPr>
            <a:spLocks noGrp="1"/>
          </p:cNvSpPr>
          <p:nvPr>
            <p:ph type="title"/>
          </p:nvPr>
        </p:nvSpPr>
        <p:spPr/>
        <p:txBody>
          <a:bodyPr/>
          <a:lstStyle/>
          <a:p>
            <a:r>
              <a:rPr lang="en-US" dirty="0"/>
              <a:t>Everyone wants nice looking and strong abs</a:t>
            </a:r>
          </a:p>
        </p:txBody>
      </p:sp>
      <p:sp>
        <p:nvSpPr>
          <p:cNvPr id="3" name="Content Placeholder 2">
            <a:extLst>
              <a:ext uri="{FF2B5EF4-FFF2-40B4-BE49-F238E27FC236}">
                <a16:creationId xmlns:a16="http://schemas.microsoft.com/office/drawing/2014/main" id="{B1147D49-81E4-CD05-68B3-15CE4797D75C}"/>
              </a:ext>
            </a:extLst>
          </p:cNvPr>
          <p:cNvSpPr>
            <a:spLocks noGrp="1"/>
          </p:cNvSpPr>
          <p:nvPr>
            <p:ph idx="1"/>
          </p:nvPr>
        </p:nvSpPr>
        <p:spPr/>
        <p:txBody>
          <a:bodyPr/>
          <a:lstStyle/>
          <a:p>
            <a:r>
              <a:rPr lang="en-US" dirty="0"/>
              <a:t>Go to gym, do your training, then finish with 3x10 crunchie or side planks, and wonder why we don’t make any improvements</a:t>
            </a:r>
          </a:p>
          <a:p>
            <a:endParaRPr lang="en-US" dirty="0"/>
          </a:p>
          <a:p>
            <a:r>
              <a:rPr lang="en-US" dirty="0"/>
              <a:t>Willing to bet, if you’ve failed to make progress in this area, you’re probably making a few very common mistakes – that are easily correctable</a:t>
            </a:r>
          </a:p>
          <a:p>
            <a:endParaRPr lang="en-US" dirty="0"/>
          </a:p>
          <a:p>
            <a:r>
              <a:rPr lang="en-US" b="1" dirty="0"/>
              <a:t>Understanding Core vs. Abs</a:t>
            </a:r>
          </a:p>
        </p:txBody>
      </p:sp>
    </p:spTree>
    <p:extLst>
      <p:ext uri="{BB962C8B-B14F-4D97-AF65-F5344CB8AC3E}">
        <p14:creationId xmlns:p14="http://schemas.microsoft.com/office/powerpoint/2010/main" val="3205011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CAAAA-4DAE-0C7F-6572-E1DFDD823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7757A-FB50-8105-BB96-84AF930C7C50}"/>
              </a:ext>
            </a:extLst>
          </p:cNvPr>
          <p:cNvSpPr>
            <a:spLocks noGrp="1"/>
          </p:cNvSpPr>
          <p:nvPr>
            <p:ph type="title"/>
          </p:nvPr>
        </p:nvSpPr>
        <p:spPr/>
        <p:txBody>
          <a:bodyPr>
            <a:normAutofit/>
          </a:bodyPr>
          <a:lstStyle/>
          <a:p>
            <a:r>
              <a:rPr lang="en-US" sz="6000" b="1" dirty="0"/>
              <a:t>Programming</a:t>
            </a:r>
          </a:p>
        </p:txBody>
      </p:sp>
      <p:sp>
        <p:nvSpPr>
          <p:cNvPr id="3" name="Content Placeholder 2">
            <a:extLst>
              <a:ext uri="{FF2B5EF4-FFF2-40B4-BE49-F238E27FC236}">
                <a16:creationId xmlns:a16="http://schemas.microsoft.com/office/drawing/2014/main" id="{F18CF76E-C4A1-BFE8-722D-D8D78E82E9CE}"/>
              </a:ext>
            </a:extLst>
          </p:cNvPr>
          <p:cNvSpPr>
            <a:spLocks noGrp="1"/>
          </p:cNvSpPr>
          <p:nvPr>
            <p:ph idx="1"/>
          </p:nvPr>
        </p:nvSpPr>
        <p:spPr>
          <a:xfrm>
            <a:off x="838200" y="1825625"/>
            <a:ext cx="10423358" cy="4166101"/>
          </a:xfrm>
        </p:spPr>
        <p:txBody>
          <a:bodyPr>
            <a:normAutofit/>
          </a:bodyPr>
          <a:lstStyle/>
          <a:p>
            <a:pPr marL="742950" indent="-742950">
              <a:buFont typeface="+mj-lt"/>
              <a:buAutoNum type="arabicPeriod"/>
            </a:pPr>
            <a:r>
              <a:rPr lang="en-US" sz="4000" dirty="0"/>
              <a:t>1 flex</a:t>
            </a:r>
          </a:p>
          <a:p>
            <a:pPr marL="742950" indent="-742950">
              <a:buFont typeface="+mj-lt"/>
              <a:buAutoNum type="arabicPeriod"/>
            </a:pPr>
            <a:r>
              <a:rPr lang="en-US" sz="4000" dirty="0"/>
              <a:t>1 anti</a:t>
            </a:r>
          </a:p>
          <a:p>
            <a:pPr marL="742950" indent="-742950">
              <a:buFont typeface="+mj-lt"/>
              <a:buAutoNum type="arabicPeriod"/>
            </a:pPr>
            <a:r>
              <a:rPr lang="en-US" sz="4000" dirty="0"/>
              <a:t>1 rotation</a:t>
            </a:r>
          </a:p>
        </p:txBody>
      </p:sp>
    </p:spTree>
    <p:extLst>
      <p:ext uri="{BB962C8B-B14F-4D97-AF65-F5344CB8AC3E}">
        <p14:creationId xmlns:p14="http://schemas.microsoft.com/office/powerpoint/2010/main" val="3489464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B58EC-FD65-1425-8B5C-9F071F57EB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B4847-724D-2CC4-552F-55B3971A05D5}"/>
              </a:ext>
            </a:extLst>
          </p:cNvPr>
          <p:cNvSpPr>
            <a:spLocks noGrp="1"/>
          </p:cNvSpPr>
          <p:nvPr>
            <p:ph type="title"/>
          </p:nvPr>
        </p:nvSpPr>
        <p:spPr/>
        <p:txBody>
          <a:bodyPr>
            <a:normAutofit/>
          </a:bodyPr>
          <a:lstStyle/>
          <a:p>
            <a:r>
              <a:rPr lang="en-US" sz="6000" b="1" dirty="0"/>
              <a:t>Progression; 5 steps</a:t>
            </a:r>
          </a:p>
        </p:txBody>
      </p:sp>
      <p:sp>
        <p:nvSpPr>
          <p:cNvPr id="3" name="Content Placeholder 2">
            <a:extLst>
              <a:ext uri="{FF2B5EF4-FFF2-40B4-BE49-F238E27FC236}">
                <a16:creationId xmlns:a16="http://schemas.microsoft.com/office/drawing/2014/main" id="{3A87401A-F915-621A-019D-251F838CDC2B}"/>
              </a:ext>
            </a:extLst>
          </p:cNvPr>
          <p:cNvSpPr>
            <a:spLocks noGrp="1"/>
          </p:cNvSpPr>
          <p:nvPr>
            <p:ph idx="1"/>
          </p:nvPr>
        </p:nvSpPr>
        <p:spPr>
          <a:xfrm>
            <a:off x="838200" y="1825625"/>
            <a:ext cx="10423358" cy="4166101"/>
          </a:xfrm>
        </p:spPr>
        <p:txBody>
          <a:bodyPr>
            <a:normAutofit fontScale="85000" lnSpcReduction="20000"/>
          </a:bodyPr>
          <a:lstStyle/>
          <a:p>
            <a:r>
              <a:rPr lang="en-US" sz="4000" dirty="0">
                <a:solidFill>
                  <a:srgbClr val="FF2525"/>
                </a:solidFill>
              </a:rPr>
              <a:t>Progression: JUST LIKE EVERYTHING ELSE!</a:t>
            </a:r>
          </a:p>
          <a:p>
            <a:pPr lvl="1"/>
            <a:r>
              <a:rPr lang="en-US" sz="3600" dirty="0">
                <a:solidFill>
                  <a:srgbClr val="FF2525"/>
                </a:solidFill>
              </a:rPr>
              <a:t>Load, volume, ROM, </a:t>
            </a:r>
            <a:r>
              <a:rPr lang="en-US" sz="3600" dirty="0" err="1">
                <a:solidFill>
                  <a:srgbClr val="FF2525"/>
                </a:solidFill>
              </a:rPr>
              <a:t>etc</a:t>
            </a:r>
            <a:endParaRPr lang="en-US" sz="3600" dirty="0">
              <a:solidFill>
                <a:srgbClr val="FF2525"/>
              </a:solidFill>
            </a:endParaRPr>
          </a:p>
          <a:p>
            <a:pPr marL="0" indent="0">
              <a:buNone/>
            </a:pPr>
            <a:endParaRPr lang="en-US" sz="4000" dirty="0"/>
          </a:p>
          <a:p>
            <a:pPr marL="742950" indent="-742950">
              <a:buFont typeface="+mj-lt"/>
              <a:buAutoNum type="arabicPeriod"/>
            </a:pPr>
            <a:r>
              <a:rPr lang="en-US" sz="4000" dirty="0"/>
              <a:t>Isometric Control &amp; Fatigue Resistance</a:t>
            </a:r>
          </a:p>
          <a:p>
            <a:pPr marL="742950" indent="-742950">
              <a:buFont typeface="+mj-lt"/>
              <a:buAutoNum type="arabicPeriod"/>
            </a:pPr>
            <a:r>
              <a:rPr lang="en-US" sz="4000" dirty="0"/>
              <a:t>Anti/Eccentric w/ Fatigue resistance </a:t>
            </a:r>
          </a:p>
          <a:p>
            <a:pPr marL="742950" indent="-742950">
              <a:buFont typeface="+mj-lt"/>
              <a:buAutoNum type="arabicPeriod"/>
            </a:pPr>
            <a:r>
              <a:rPr lang="en-US" sz="4000" dirty="0"/>
              <a:t>Anti/</a:t>
            </a:r>
            <a:r>
              <a:rPr lang="en-US" sz="4000" dirty="0" err="1"/>
              <a:t>Ecc</a:t>
            </a:r>
            <a:r>
              <a:rPr lang="en-US" sz="4000" dirty="0"/>
              <a:t> w/ Load</a:t>
            </a:r>
          </a:p>
          <a:p>
            <a:pPr marL="742950" indent="-742950">
              <a:buFont typeface="+mj-lt"/>
              <a:buAutoNum type="arabicPeriod"/>
            </a:pPr>
            <a:r>
              <a:rPr lang="en-US" sz="4000" dirty="0"/>
              <a:t>Concentric w/ Fatigue</a:t>
            </a:r>
          </a:p>
          <a:p>
            <a:pPr marL="742950" indent="-742950">
              <a:buFont typeface="+mj-lt"/>
              <a:buAutoNum type="arabicPeriod"/>
            </a:pPr>
            <a:r>
              <a:rPr lang="en-US" sz="4000" dirty="0"/>
              <a:t>Concentric w/ Load</a:t>
            </a:r>
          </a:p>
        </p:txBody>
      </p:sp>
    </p:spTree>
    <p:extLst>
      <p:ext uri="{BB962C8B-B14F-4D97-AF65-F5344CB8AC3E}">
        <p14:creationId xmlns:p14="http://schemas.microsoft.com/office/powerpoint/2010/main" val="2420186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A7A7B-0CBA-F52D-C2E1-B39551F56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81DBA-0ACA-71EF-5F05-7BF75D9FAC9D}"/>
              </a:ext>
            </a:extLst>
          </p:cNvPr>
          <p:cNvSpPr>
            <a:spLocks noGrp="1"/>
          </p:cNvSpPr>
          <p:nvPr>
            <p:ph type="title"/>
          </p:nvPr>
        </p:nvSpPr>
        <p:spPr/>
        <p:txBody>
          <a:bodyPr>
            <a:normAutofit/>
          </a:bodyPr>
          <a:lstStyle/>
          <a:p>
            <a:r>
              <a:rPr lang="en-US" sz="6000" b="1" dirty="0"/>
              <a:t>Progression; 5 steps - Example</a:t>
            </a:r>
          </a:p>
        </p:txBody>
      </p:sp>
      <p:sp>
        <p:nvSpPr>
          <p:cNvPr id="3" name="Content Placeholder 2">
            <a:extLst>
              <a:ext uri="{FF2B5EF4-FFF2-40B4-BE49-F238E27FC236}">
                <a16:creationId xmlns:a16="http://schemas.microsoft.com/office/drawing/2014/main" id="{01BAD67A-FEED-6DC0-00CF-EAF16190C194}"/>
              </a:ext>
            </a:extLst>
          </p:cNvPr>
          <p:cNvSpPr>
            <a:spLocks noGrp="1"/>
          </p:cNvSpPr>
          <p:nvPr>
            <p:ph idx="1"/>
          </p:nvPr>
        </p:nvSpPr>
        <p:spPr>
          <a:xfrm>
            <a:off x="838200" y="1825625"/>
            <a:ext cx="10423358" cy="4166101"/>
          </a:xfrm>
        </p:spPr>
        <p:txBody>
          <a:bodyPr>
            <a:normAutofit fontScale="77500" lnSpcReduction="20000"/>
          </a:bodyPr>
          <a:lstStyle/>
          <a:p>
            <a:pPr marL="742950" indent="-742950">
              <a:buFont typeface="+mj-lt"/>
              <a:buAutoNum type="arabicPeriod"/>
            </a:pPr>
            <a:r>
              <a:rPr lang="en-US" sz="4000" dirty="0"/>
              <a:t>Isometric Control &amp; Fatigue Resistance</a:t>
            </a:r>
          </a:p>
          <a:p>
            <a:pPr marL="1200150" lvl="1" indent="-742950">
              <a:buFont typeface="+mj-lt"/>
              <a:buAutoNum type="arabicPeriod"/>
            </a:pPr>
            <a:r>
              <a:rPr lang="en-US" sz="3600" b="1" dirty="0"/>
              <a:t>Plank</a:t>
            </a:r>
          </a:p>
          <a:p>
            <a:pPr marL="742950" indent="-742950">
              <a:buFont typeface="+mj-lt"/>
              <a:buAutoNum type="arabicPeriod"/>
            </a:pPr>
            <a:r>
              <a:rPr lang="en-US" sz="4000" dirty="0"/>
              <a:t>Anti/Eccentric w/ Fatigue resistance </a:t>
            </a:r>
          </a:p>
          <a:p>
            <a:pPr marL="1200150" lvl="1" indent="-742950">
              <a:buFont typeface="+mj-lt"/>
              <a:buAutoNum type="arabicPeriod"/>
            </a:pPr>
            <a:r>
              <a:rPr lang="en-US" sz="3600" b="1" dirty="0"/>
              <a:t>Reverse Crunch/</a:t>
            </a:r>
            <a:r>
              <a:rPr lang="en-US" sz="3600" b="1" dirty="0" err="1"/>
              <a:t>Deadbug</a:t>
            </a:r>
            <a:r>
              <a:rPr lang="en-US" sz="3600" b="1" dirty="0"/>
              <a:t> for 30-50 reps</a:t>
            </a:r>
          </a:p>
          <a:p>
            <a:pPr marL="742950" indent="-742950">
              <a:buFont typeface="+mj-lt"/>
              <a:buAutoNum type="arabicPeriod"/>
            </a:pPr>
            <a:r>
              <a:rPr lang="en-US" sz="4000" dirty="0"/>
              <a:t>Anti/</a:t>
            </a:r>
            <a:r>
              <a:rPr lang="en-US" sz="4000" dirty="0" err="1"/>
              <a:t>Ecc</a:t>
            </a:r>
            <a:r>
              <a:rPr lang="en-US" sz="4000" dirty="0"/>
              <a:t> w/ Load</a:t>
            </a:r>
          </a:p>
          <a:p>
            <a:pPr marL="1200150" lvl="1" indent="-742950">
              <a:buFont typeface="+mj-lt"/>
              <a:buAutoNum type="arabicPeriod"/>
            </a:pPr>
            <a:r>
              <a:rPr lang="en-US" sz="3600" b="1" dirty="0"/>
              <a:t>Decline or weighted crunch; 5-8 reps </a:t>
            </a:r>
          </a:p>
          <a:p>
            <a:pPr marL="742950" indent="-742950">
              <a:buFont typeface="+mj-lt"/>
              <a:buAutoNum type="arabicPeriod"/>
            </a:pPr>
            <a:r>
              <a:rPr lang="en-US" sz="4000" dirty="0"/>
              <a:t>Concentric w/ Fatigue</a:t>
            </a:r>
          </a:p>
          <a:p>
            <a:pPr marL="1200150" lvl="1" indent="-742950">
              <a:buFont typeface="+mj-lt"/>
              <a:buAutoNum type="arabicPeriod"/>
            </a:pPr>
            <a:r>
              <a:rPr lang="en-US" sz="3600" b="1" dirty="0"/>
              <a:t>Cable crunch w/ 20-30 reps</a:t>
            </a:r>
          </a:p>
          <a:p>
            <a:pPr marL="742950" indent="-742950">
              <a:buFont typeface="+mj-lt"/>
              <a:buAutoNum type="arabicPeriod"/>
            </a:pPr>
            <a:r>
              <a:rPr lang="en-US" sz="4000" dirty="0"/>
              <a:t>Concentric w/ Load</a:t>
            </a:r>
          </a:p>
          <a:p>
            <a:pPr marL="1200150" lvl="1" indent="-742950">
              <a:buFont typeface="+mj-lt"/>
              <a:buAutoNum type="arabicPeriod"/>
            </a:pPr>
            <a:r>
              <a:rPr lang="en-US" sz="3600" b="1" dirty="0"/>
              <a:t>Cable crunch heavy for 5-8 reps</a:t>
            </a:r>
          </a:p>
        </p:txBody>
      </p:sp>
    </p:spTree>
    <p:extLst>
      <p:ext uri="{BB962C8B-B14F-4D97-AF65-F5344CB8AC3E}">
        <p14:creationId xmlns:p14="http://schemas.microsoft.com/office/powerpoint/2010/main" val="2546654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939E-0335-9782-0C84-44B9FBDCE5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652930-D40F-B2F7-F603-1D319891539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CD3DB5F-5FD5-206D-4A47-CA174F836FAD}"/>
              </a:ext>
            </a:extLst>
          </p:cNvPr>
          <p:cNvPicPr>
            <a:picLocks noChangeAspect="1"/>
          </p:cNvPicPr>
          <p:nvPr/>
        </p:nvPicPr>
        <p:blipFill>
          <a:blip r:embed="rId2"/>
          <a:stretch>
            <a:fillRect/>
          </a:stretch>
        </p:blipFill>
        <p:spPr>
          <a:xfrm>
            <a:off x="65284" y="0"/>
            <a:ext cx="4376104" cy="6858000"/>
          </a:xfrm>
          <a:prstGeom prst="rect">
            <a:avLst/>
          </a:prstGeom>
        </p:spPr>
      </p:pic>
      <p:pic>
        <p:nvPicPr>
          <p:cNvPr id="7" name="Picture 6">
            <a:extLst>
              <a:ext uri="{FF2B5EF4-FFF2-40B4-BE49-F238E27FC236}">
                <a16:creationId xmlns:a16="http://schemas.microsoft.com/office/drawing/2014/main" id="{64F5DB7A-B987-D986-A3F8-3E9177EFC279}"/>
              </a:ext>
            </a:extLst>
          </p:cNvPr>
          <p:cNvPicPr>
            <a:picLocks noChangeAspect="1"/>
          </p:cNvPicPr>
          <p:nvPr/>
        </p:nvPicPr>
        <p:blipFill>
          <a:blip r:embed="rId3"/>
          <a:stretch>
            <a:fillRect/>
          </a:stretch>
        </p:blipFill>
        <p:spPr>
          <a:xfrm>
            <a:off x="3803354" y="0"/>
            <a:ext cx="4585291" cy="6858000"/>
          </a:xfrm>
          <a:prstGeom prst="rect">
            <a:avLst/>
          </a:prstGeom>
        </p:spPr>
      </p:pic>
      <p:pic>
        <p:nvPicPr>
          <p:cNvPr id="9" name="Picture 8">
            <a:extLst>
              <a:ext uri="{FF2B5EF4-FFF2-40B4-BE49-F238E27FC236}">
                <a16:creationId xmlns:a16="http://schemas.microsoft.com/office/drawing/2014/main" id="{157E1183-CAA9-820B-C1D7-A09889CE9737}"/>
              </a:ext>
            </a:extLst>
          </p:cNvPr>
          <p:cNvPicPr>
            <a:picLocks noChangeAspect="1"/>
          </p:cNvPicPr>
          <p:nvPr/>
        </p:nvPicPr>
        <p:blipFill>
          <a:blip r:embed="rId4"/>
          <a:stretch>
            <a:fillRect/>
          </a:stretch>
        </p:blipFill>
        <p:spPr>
          <a:xfrm>
            <a:off x="7750614" y="0"/>
            <a:ext cx="4833167" cy="6858000"/>
          </a:xfrm>
          <a:prstGeom prst="rect">
            <a:avLst/>
          </a:prstGeom>
        </p:spPr>
      </p:pic>
    </p:spTree>
    <p:extLst>
      <p:ext uri="{BB962C8B-B14F-4D97-AF65-F5344CB8AC3E}">
        <p14:creationId xmlns:p14="http://schemas.microsoft.com/office/powerpoint/2010/main" val="2182202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8CD24-7EC5-BBA3-55EF-D163A33F27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451AE-9B24-E4AA-2A3E-EDA94724FA19}"/>
              </a:ext>
            </a:extLst>
          </p:cNvPr>
          <p:cNvSpPr>
            <a:spLocks noGrp="1"/>
          </p:cNvSpPr>
          <p:nvPr>
            <p:ph type="title"/>
          </p:nvPr>
        </p:nvSpPr>
        <p:spPr/>
        <p:txBody>
          <a:bodyPr>
            <a:normAutofit/>
          </a:bodyPr>
          <a:lstStyle/>
          <a:p>
            <a:r>
              <a:rPr lang="en-US" sz="6000" b="1" dirty="0"/>
              <a:t>Order :</a:t>
            </a:r>
          </a:p>
        </p:txBody>
      </p:sp>
      <p:sp>
        <p:nvSpPr>
          <p:cNvPr id="3" name="Content Placeholder 2">
            <a:extLst>
              <a:ext uri="{FF2B5EF4-FFF2-40B4-BE49-F238E27FC236}">
                <a16:creationId xmlns:a16="http://schemas.microsoft.com/office/drawing/2014/main" id="{6D8F8887-98BF-AE90-E6E6-66C3509B06D2}"/>
              </a:ext>
            </a:extLst>
          </p:cNvPr>
          <p:cNvSpPr>
            <a:spLocks noGrp="1"/>
          </p:cNvSpPr>
          <p:nvPr>
            <p:ph idx="1"/>
          </p:nvPr>
        </p:nvSpPr>
        <p:spPr>
          <a:xfrm>
            <a:off x="838200" y="1825625"/>
            <a:ext cx="10423358" cy="4166101"/>
          </a:xfrm>
        </p:spPr>
        <p:txBody>
          <a:bodyPr>
            <a:normAutofit/>
          </a:bodyPr>
          <a:lstStyle/>
          <a:p>
            <a:r>
              <a:rPr lang="en-US" sz="4000" dirty="0"/>
              <a:t>Rib mobilization as a warm-up</a:t>
            </a:r>
          </a:p>
          <a:p>
            <a:r>
              <a:rPr lang="en-US" sz="4000" dirty="0"/>
              <a:t>Pre-fatigue concerns</a:t>
            </a:r>
          </a:p>
          <a:p>
            <a:r>
              <a:rPr lang="en-US" sz="4000" dirty="0"/>
              <a:t>Other order stuff doesn’t matter much</a:t>
            </a:r>
          </a:p>
          <a:p>
            <a:r>
              <a:rPr lang="en-US" sz="4000" dirty="0"/>
              <a:t>Diaphragm &amp; intercostal control for better endurance performance </a:t>
            </a:r>
          </a:p>
        </p:txBody>
      </p:sp>
    </p:spTree>
    <p:extLst>
      <p:ext uri="{BB962C8B-B14F-4D97-AF65-F5344CB8AC3E}">
        <p14:creationId xmlns:p14="http://schemas.microsoft.com/office/powerpoint/2010/main" val="3489557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714F6-A1BE-F449-2507-BBF0DF8999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71BA1-D68B-9ED6-CE45-45AB10E08CB7}"/>
              </a:ext>
            </a:extLst>
          </p:cNvPr>
          <p:cNvSpPr>
            <a:spLocks noGrp="1"/>
          </p:cNvSpPr>
          <p:nvPr>
            <p:ph type="title"/>
          </p:nvPr>
        </p:nvSpPr>
        <p:spPr>
          <a:xfrm>
            <a:off x="1118936" y="365125"/>
            <a:ext cx="10234863" cy="5542380"/>
          </a:xfrm>
        </p:spPr>
        <p:txBody>
          <a:bodyPr>
            <a:normAutofit/>
          </a:bodyPr>
          <a:lstStyle/>
          <a:p>
            <a:pPr algn="ctr"/>
            <a:r>
              <a:rPr lang="en-US" sz="5400" b="1" dirty="0"/>
              <a:t>6 Month $1M Challenge: </a:t>
            </a:r>
            <a:br>
              <a:rPr lang="en-US" sz="5400" b="1" dirty="0"/>
            </a:br>
            <a:br>
              <a:rPr lang="en-US" sz="5400" b="1" dirty="0"/>
            </a:br>
            <a:r>
              <a:rPr lang="en-US" sz="5400" b="1" dirty="0"/>
              <a:t>1. Weight Belt or No?</a:t>
            </a:r>
            <a:br>
              <a:rPr lang="en-US" sz="5400" b="1" dirty="0"/>
            </a:br>
            <a:r>
              <a:rPr lang="en-US" sz="5400" b="1" dirty="0"/>
              <a:t>2. Bench Press vs. Crunchies</a:t>
            </a:r>
            <a:br>
              <a:rPr lang="en-US" sz="5400" b="1" dirty="0"/>
            </a:br>
            <a:r>
              <a:rPr lang="en-US" sz="5400" b="1" dirty="0"/>
              <a:t>3. Machines vs. Unstable/DB’s?</a:t>
            </a:r>
            <a:br>
              <a:rPr lang="en-US" sz="5400" b="1" dirty="0"/>
            </a:br>
            <a:r>
              <a:rPr lang="en-US" sz="5400" b="1" dirty="0"/>
              <a:t>3. Every day or 2-3x per week?</a:t>
            </a:r>
          </a:p>
        </p:txBody>
      </p:sp>
    </p:spTree>
    <p:extLst>
      <p:ext uri="{BB962C8B-B14F-4D97-AF65-F5344CB8AC3E}">
        <p14:creationId xmlns:p14="http://schemas.microsoft.com/office/powerpoint/2010/main" val="2321348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2A2C-CBE6-7178-A039-6971383A4E57}"/>
              </a:ext>
            </a:extLst>
          </p:cNvPr>
          <p:cNvSpPr>
            <a:spLocks noGrp="1"/>
          </p:cNvSpPr>
          <p:nvPr>
            <p:ph type="ctrTitle"/>
          </p:nvPr>
        </p:nvSpPr>
        <p:spPr>
          <a:xfrm>
            <a:off x="844550" y="304800"/>
            <a:ext cx="10680700" cy="6280150"/>
          </a:xfrm>
        </p:spPr>
        <p:txBody>
          <a:bodyPr>
            <a:normAutofit/>
          </a:bodyPr>
          <a:lstStyle/>
          <a:p>
            <a:r>
              <a:rPr lang="en-US" sz="13800" dirty="0">
                <a:solidFill>
                  <a:schemeClr val="bg1"/>
                </a:solidFill>
              </a:rPr>
              <a:t>Notes</a:t>
            </a:r>
          </a:p>
        </p:txBody>
      </p:sp>
    </p:spTree>
    <p:extLst>
      <p:ext uri="{BB962C8B-B14F-4D97-AF65-F5344CB8AC3E}">
        <p14:creationId xmlns:p14="http://schemas.microsoft.com/office/powerpoint/2010/main" val="259304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D9AF8-6638-E046-5038-A8364AEF9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962B17-2D88-2E60-C777-86F6C1A4D819}"/>
              </a:ext>
            </a:extLst>
          </p:cNvPr>
          <p:cNvSpPr>
            <a:spLocks noGrp="1"/>
          </p:cNvSpPr>
          <p:nvPr>
            <p:ph type="title"/>
          </p:nvPr>
        </p:nvSpPr>
        <p:spPr/>
        <p:txBody>
          <a:bodyPr>
            <a:normAutofit/>
          </a:bodyPr>
          <a:lstStyle/>
          <a:p>
            <a:r>
              <a:rPr lang="en-US" sz="6000" b="1"/>
              <a:t>Common Myths</a:t>
            </a:r>
            <a:endParaRPr lang="en-US" sz="6000" b="1" dirty="0"/>
          </a:p>
        </p:txBody>
      </p:sp>
      <p:pic>
        <p:nvPicPr>
          <p:cNvPr id="7" name="Picture 6">
            <a:extLst>
              <a:ext uri="{FF2B5EF4-FFF2-40B4-BE49-F238E27FC236}">
                <a16:creationId xmlns:a16="http://schemas.microsoft.com/office/drawing/2014/main" id="{15EFD24C-B2FD-A65B-43F5-FBD444AF5DC2}"/>
              </a:ext>
            </a:extLst>
          </p:cNvPr>
          <p:cNvPicPr>
            <a:picLocks noChangeAspect="1"/>
          </p:cNvPicPr>
          <p:nvPr/>
        </p:nvPicPr>
        <p:blipFill>
          <a:blip r:embed="rId2"/>
          <a:srcRect t="65864" r="16795"/>
          <a:stretch>
            <a:fillRect/>
          </a:stretch>
        </p:blipFill>
        <p:spPr>
          <a:xfrm>
            <a:off x="2430547" y="1257273"/>
            <a:ext cx="7736137" cy="5348208"/>
          </a:xfrm>
          <a:prstGeom prst="rect">
            <a:avLst/>
          </a:prstGeom>
        </p:spPr>
      </p:pic>
    </p:spTree>
    <p:extLst>
      <p:ext uri="{BB962C8B-B14F-4D97-AF65-F5344CB8AC3E}">
        <p14:creationId xmlns:p14="http://schemas.microsoft.com/office/powerpoint/2010/main" val="3272785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14EF-6B02-DB4C-04F5-055A929761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4E3C2F-6746-1347-3391-6287097DE8FA}"/>
              </a:ext>
            </a:extLst>
          </p:cNvPr>
          <p:cNvSpPr>
            <a:spLocks noGrp="1"/>
          </p:cNvSpPr>
          <p:nvPr>
            <p:ph idx="1"/>
          </p:nvPr>
        </p:nvSpPr>
        <p:spPr>
          <a:xfrm>
            <a:off x="838200" y="4598792"/>
            <a:ext cx="10515600" cy="1801195"/>
          </a:xfrm>
        </p:spPr>
        <p:txBody>
          <a:bodyPr/>
          <a:lstStyle/>
          <a:p>
            <a:r>
              <a:rPr lang="en-US" dirty="0">
                <a:hlinkClick r:id="rId2"/>
              </a:rPr>
              <a:t>https://link.springer.com/article/10.1007/s00421-025-05768-4?utm_source=springer_etoc&amp;utm_medium=email&amp;utm_campaign=CONR_00421_AWA1_GL_DTEC_054CI_TOC-250925&amp;utm_content=etoc_springer_20250925</a:t>
            </a:r>
            <a:r>
              <a:rPr lang="en-US" dirty="0"/>
              <a:t> </a:t>
            </a:r>
          </a:p>
        </p:txBody>
      </p:sp>
      <p:pic>
        <p:nvPicPr>
          <p:cNvPr id="5" name="Picture 4">
            <a:extLst>
              <a:ext uri="{FF2B5EF4-FFF2-40B4-BE49-F238E27FC236}">
                <a16:creationId xmlns:a16="http://schemas.microsoft.com/office/drawing/2014/main" id="{F5C79172-DAF0-D0BF-5CAF-EADFA5B1DFEA}"/>
              </a:ext>
            </a:extLst>
          </p:cNvPr>
          <p:cNvPicPr>
            <a:picLocks noChangeAspect="1"/>
          </p:cNvPicPr>
          <p:nvPr/>
        </p:nvPicPr>
        <p:blipFill>
          <a:blip r:embed="rId3"/>
          <a:srcRect t="25854" b="24878"/>
          <a:stretch>
            <a:fillRect/>
          </a:stretch>
        </p:blipFill>
        <p:spPr>
          <a:xfrm>
            <a:off x="1264292" y="892910"/>
            <a:ext cx="9908741" cy="3378819"/>
          </a:xfrm>
          <a:prstGeom prst="rect">
            <a:avLst/>
          </a:prstGeom>
        </p:spPr>
      </p:pic>
    </p:spTree>
    <p:extLst>
      <p:ext uri="{BB962C8B-B14F-4D97-AF65-F5344CB8AC3E}">
        <p14:creationId xmlns:p14="http://schemas.microsoft.com/office/powerpoint/2010/main" val="775834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5A6D-B260-B9F9-6F15-7330CC831784}"/>
              </a:ext>
            </a:extLst>
          </p:cNvPr>
          <p:cNvSpPr>
            <a:spLocks noGrp="1"/>
          </p:cNvSpPr>
          <p:nvPr>
            <p:ph type="title"/>
          </p:nvPr>
        </p:nvSpPr>
        <p:spPr/>
        <p:txBody>
          <a:bodyPr/>
          <a:lstStyle/>
          <a:p>
            <a:r>
              <a:rPr lang="en-US" dirty="0"/>
              <a:t>Traditional Core Training</a:t>
            </a:r>
          </a:p>
        </p:txBody>
      </p:sp>
      <p:sp>
        <p:nvSpPr>
          <p:cNvPr id="3" name="Content Placeholder 2">
            <a:extLst>
              <a:ext uri="{FF2B5EF4-FFF2-40B4-BE49-F238E27FC236}">
                <a16:creationId xmlns:a16="http://schemas.microsoft.com/office/drawing/2014/main" id="{26C3F45D-5F9A-4F01-67DA-D21320AF30A2}"/>
              </a:ext>
            </a:extLst>
          </p:cNvPr>
          <p:cNvSpPr>
            <a:spLocks noGrp="1"/>
          </p:cNvSpPr>
          <p:nvPr>
            <p:ph idx="1"/>
          </p:nvPr>
        </p:nvSpPr>
        <p:spPr/>
        <p:txBody>
          <a:bodyPr/>
          <a:lstStyle/>
          <a:p>
            <a:r>
              <a:rPr lang="en-US" dirty="0"/>
              <a:t>flexion, extension, and rotation</a:t>
            </a:r>
          </a:p>
          <a:p>
            <a:r>
              <a:rPr lang="en-US" dirty="0"/>
              <a:t>long recognized for its effectiveness in enhancing strength and stabilization (Schilling et al. </a:t>
            </a:r>
            <a:r>
              <a:rPr lang="en-US" dirty="0">
                <a:hlinkClick r:id="rId2" tooltip="Schilling JF, Murphy JC, Bonney JR, Thich JL (2013) Effect of core strength and endurance training on performance in college students: randomized pilot study. J Bodyw Mov Ther 17(3):278–290"/>
              </a:rPr>
              <a:t>2013</a:t>
            </a:r>
            <a:r>
              <a:rPr lang="en-US" dirty="0"/>
              <a:t>). </a:t>
            </a:r>
          </a:p>
          <a:p>
            <a:endParaRPr lang="en-US" dirty="0"/>
          </a:p>
          <a:p>
            <a:endParaRPr lang="en-US" dirty="0"/>
          </a:p>
        </p:txBody>
      </p:sp>
    </p:spTree>
    <p:extLst>
      <p:ext uri="{BB962C8B-B14F-4D97-AF65-F5344CB8AC3E}">
        <p14:creationId xmlns:p14="http://schemas.microsoft.com/office/powerpoint/2010/main" val="2427516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D9C2-8ED5-168C-AEC5-1F85FCBFB580}"/>
              </a:ext>
            </a:extLst>
          </p:cNvPr>
          <p:cNvSpPr>
            <a:spLocks noGrp="1"/>
          </p:cNvSpPr>
          <p:nvPr>
            <p:ph type="title"/>
          </p:nvPr>
        </p:nvSpPr>
        <p:spPr/>
        <p:txBody>
          <a:bodyPr>
            <a:normAutofit/>
          </a:bodyPr>
          <a:lstStyle/>
          <a:p>
            <a:pPr algn="ctr"/>
            <a:r>
              <a:rPr lang="en-US" sz="6000" b="1" dirty="0"/>
              <a:t>Why People Do Differently</a:t>
            </a:r>
          </a:p>
        </p:txBody>
      </p:sp>
      <p:sp>
        <p:nvSpPr>
          <p:cNvPr id="3" name="Content Placeholder 2">
            <a:extLst>
              <a:ext uri="{FF2B5EF4-FFF2-40B4-BE49-F238E27FC236}">
                <a16:creationId xmlns:a16="http://schemas.microsoft.com/office/drawing/2014/main" id="{E036B4D2-F1F1-B59F-E902-D40B3D29E600}"/>
              </a:ext>
            </a:extLst>
          </p:cNvPr>
          <p:cNvSpPr>
            <a:spLocks noGrp="1"/>
          </p:cNvSpPr>
          <p:nvPr>
            <p:ph idx="1"/>
          </p:nvPr>
        </p:nvSpPr>
        <p:spPr/>
        <p:txBody>
          <a:bodyPr>
            <a:normAutofit/>
          </a:bodyPr>
          <a:lstStyle/>
          <a:p>
            <a:r>
              <a:rPr lang="en-US" sz="3600" dirty="0"/>
              <a:t>1960-70s</a:t>
            </a:r>
          </a:p>
          <a:p>
            <a:pPr lvl="1"/>
            <a:r>
              <a:rPr lang="en-US" sz="3200" dirty="0"/>
              <a:t>Joe Weider &amp; Arnold = big proponents of high volume and frequency</a:t>
            </a:r>
          </a:p>
          <a:p>
            <a:r>
              <a:rPr lang="en-US" sz="3600" dirty="0"/>
              <a:t>1980’</a:t>
            </a:r>
          </a:p>
          <a:p>
            <a:pPr lvl="1"/>
            <a:r>
              <a:rPr lang="en-US" sz="3200" dirty="0"/>
              <a:t>Jane Fonda &amp; </a:t>
            </a:r>
            <a:r>
              <a:rPr lang="en-US" sz="3200" dirty="0" err="1"/>
              <a:t>pilates</a:t>
            </a:r>
            <a:r>
              <a:rPr lang="en-US" sz="3200" dirty="0"/>
              <a:t>, 8 min abs, </a:t>
            </a:r>
            <a:r>
              <a:rPr lang="en-US" sz="3200" dirty="0" err="1"/>
              <a:t>etc</a:t>
            </a:r>
            <a:r>
              <a:rPr lang="en-US" sz="3200" dirty="0"/>
              <a:t>, </a:t>
            </a:r>
          </a:p>
          <a:p>
            <a:pPr lvl="1"/>
            <a:r>
              <a:rPr lang="en-US" sz="3200" dirty="0"/>
              <a:t>Hershal Walker (3,500)</a:t>
            </a:r>
          </a:p>
          <a:p>
            <a:r>
              <a:rPr lang="en-US" sz="3600" dirty="0"/>
              <a:t>1990-2000</a:t>
            </a:r>
          </a:p>
          <a:p>
            <a:pPr lvl="1"/>
            <a:r>
              <a:rPr lang="en-US" sz="3200" dirty="0"/>
              <a:t>Janda, McGill , etc. = spine health</a:t>
            </a:r>
          </a:p>
        </p:txBody>
      </p:sp>
    </p:spTree>
    <p:extLst>
      <p:ext uri="{BB962C8B-B14F-4D97-AF65-F5344CB8AC3E}">
        <p14:creationId xmlns:p14="http://schemas.microsoft.com/office/powerpoint/2010/main" val="3325813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E1E8F-B073-0C9D-6A64-1BA690A0F5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2519D-BEAC-B767-08E9-80123F9911D6}"/>
              </a:ext>
            </a:extLst>
          </p:cNvPr>
          <p:cNvSpPr>
            <a:spLocks noGrp="1"/>
          </p:cNvSpPr>
          <p:nvPr>
            <p:ph type="title"/>
          </p:nvPr>
        </p:nvSpPr>
        <p:spPr/>
        <p:txBody>
          <a:bodyPr/>
          <a:lstStyle/>
          <a:p>
            <a:r>
              <a:rPr lang="en-US" dirty="0"/>
              <a:t>Consequences</a:t>
            </a:r>
          </a:p>
        </p:txBody>
      </p:sp>
      <p:sp>
        <p:nvSpPr>
          <p:cNvPr id="3" name="Content Placeholder 2">
            <a:extLst>
              <a:ext uri="{FF2B5EF4-FFF2-40B4-BE49-F238E27FC236}">
                <a16:creationId xmlns:a16="http://schemas.microsoft.com/office/drawing/2014/main" id="{B930300D-4882-D302-9C48-AA4A104B72A3}"/>
              </a:ext>
            </a:extLst>
          </p:cNvPr>
          <p:cNvSpPr>
            <a:spLocks noGrp="1"/>
          </p:cNvSpPr>
          <p:nvPr>
            <p:ph idx="1"/>
          </p:nvPr>
        </p:nvSpPr>
        <p:spPr/>
        <p:txBody>
          <a:bodyPr/>
          <a:lstStyle/>
          <a:p>
            <a:r>
              <a:rPr lang="en-US" dirty="0"/>
              <a:t>High-repetition loading of the lumbar spine during such movements has also been linked to an elevated risk of injury (</a:t>
            </a:r>
            <a:r>
              <a:rPr lang="en-US" dirty="0" err="1"/>
              <a:t>Solomonow</a:t>
            </a:r>
            <a:r>
              <a:rPr lang="en-US" dirty="0"/>
              <a:t> </a:t>
            </a:r>
            <a:r>
              <a:rPr lang="en-US" dirty="0">
                <a:hlinkClick r:id="rId2" tooltip="Solomonow M (2012) Neuromuscular manifestations of viscoelastic tissue degradation following high and low risk repetitive lumbar flexion. J Electromyogr Kinesio 22(2):155–175"/>
              </a:rPr>
              <a:t>2012</a:t>
            </a:r>
            <a:r>
              <a:rPr lang="en-US" dirty="0"/>
              <a:t>; McGill </a:t>
            </a:r>
            <a:r>
              <a:rPr lang="en-US" dirty="0">
                <a:hlinkClick r:id="rId3" tooltip="McGill S (2010a) Designing Back Exercise: From Rehabilitation to Enhancing Performance. Guide to training the flexion-intolerant back. Available at: &#10;                  https://www.backfitpro.com/pdf/selecting_back_exercises.pdf&#10;                  &#10;                . Accessed 12 Oct 2020"/>
              </a:rPr>
              <a:t>2010a</a:t>
            </a:r>
            <a:r>
              <a:rPr lang="en-US" dirty="0"/>
              <a:t>).</a:t>
            </a:r>
          </a:p>
          <a:p>
            <a:endParaRPr lang="en-US" dirty="0"/>
          </a:p>
          <a:p>
            <a:r>
              <a:rPr lang="en-US" dirty="0"/>
              <a:t>Some don’t tolerate sit-ups</a:t>
            </a:r>
          </a:p>
          <a:p>
            <a:endParaRPr lang="en-US" dirty="0"/>
          </a:p>
          <a:p>
            <a:r>
              <a:rPr lang="en-US" dirty="0"/>
              <a:t>See McGill on Huberman</a:t>
            </a:r>
          </a:p>
          <a:p>
            <a:endParaRPr lang="en-US" dirty="0"/>
          </a:p>
        </p:txBody>
      </p:sp>
    </p:spTree>
    <p:extLst>
      <p:ext uri="{BB962C8B-B14F-4D97-AF65-F5344CB8AC3E}">
        <p14:creationId xmlns:p14="http://schemas.microsoft.com/office/powerpoint/2010/main" val="42343591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D306-6735-03FD-9C21-DA714BDB7294}"/>
              </a:ext>
            </a:extLst>
          </p:cNvPr>
          <p:cNvSpPr>
            <a:spLocks noGrp="1"/>
          </p:cNvSpPr>
          <p:nvPr>
            <p:ph type="title"/>
          </p:nvPr>
        </p:nvSpPr>
        <p:spPr/>
        <p:txBody>
          <a:bodyPr/>
          <a:lstStyle/>
          <a:p>
            <a:r>
              <a:rPr lang="en-US" dirty="0"/>
              <a:t>Tests</a:t>
            </a:r>
          </a:p>
        </p:txBody>
      </p:sp>
      <p:sp>
        <p:nvSpPr>
          <p:cNvPr id="3" name="Content Placeholder 2">
            <a:extLst>
              <a:ext uri="{FF2B5EF4-FFF2-40B4-BE49-F238E27FC236}">
                <a16:creationId xmlns:a16="http://schemas.microsoft.com/office/drawing/2014/main" id="{0438423C-2DB5-E80D-2207-CFEA26AF522E}"/>
              </a:ext>
            </a:extLst>
          </p:cNvPr>
          <p:cNvSpPr>
            <a:spLocks noGrp="1"/>
          </p:cNvSpPr>
          <p:nvPr>
            <p:ph idx="1"/>
          </p:nvPr>
        </p:nvSpPr>
        <p:spPr>
          <a:xfrm>
            <a:off x="838200" y="1836776"/>
            <a:ext cx="10515600" cy="4351338"/>
          </a:xfrm>
        </p:spPr>
        <p:txBody>
          <a:bodyPr>
            <a:normAutofit fontScale="85000" lnSpcReduction="20000"/>
          </a:bodyPr>
          <a:lstStyle/>
          <a:p>
            <a:r>
              <a:rPr lang="en-US" dirty="0"/>
              <a:t>EMG</a:t>
            </a:r>
          </a:p>
          <a:p>
            <a:r>
              <a:rPr lang="en-US" dirty="0"/>
              <a:t>Flexor &amp; Extensor Endurance tests</a:t>
            </a:r>
          </a:p>
          <a:p>
            <a:r>
              <a:rPr lang="en-US" dirty="0"/>
              <a:t>Rectus Abdominus &amp; Oblique Test</a:t>
            </a:r>
          </a:p>
          <a:p>
            <a:pPr lvl="1"/>
            <a:r>
              <a:rPr lang="en-US" dirty="0"/>
              <a:t>a trunk flexion angle of 45°</a:t>
            </a:r>
          </a:p>
          <a:p>
            <a:pPr lvl="1"/>
            <a:r>
              <a:rPr lang="en-US" dirty="0"/>
              <a:t>The participant sat on the soft test bench and leaned against a support with the upper body at a 45° angle to the bench. The soles of the feet touched the bench and the hips and knees were bent at a 90° angle. A belt was tied around the participant’s feet to support them during the test. The participant’s hands were positioned crossed over the shoulders. The participant was instructed to maintain this position for as long as possible during the test. The duration of the test began when the upper body support was withdrawn 10 cm from the participant. The participant’s upper body angle was checked with a goniometer during the test and the test was terminated if the angle fell below 45° (Fig. </a:t>
            </a:r>
            <a:r>
              <a:rPr lang="en-US" dirty="0">
                <a:hlinkClick r:id="rId2"/>
              </a:rPr>
              <a:t>1</a:t>
            </a:r>
            <a:r>
              <a:rPr lang="en-US" dirty="0"/>
              <a:t>, </a:t>
            </a:r>
            <a:r>
              <a:rPr lang="en-US" i="1" dirty="0"/>
              <a:t>left side</a:t>
            </a:r>
            <a:r>
              <a:rPr lang="en-US" dirty="0"/>
              <a:t>).</a:t>
            </a:r>
          </a:p>
          <a:p>
            <a:r>
              <a:rPr lang="en-US" dirty="0"/>
              <a:t>Back Extensors:</a:t>
            </a:r>
          </a:p>
          <a:p>
            <a:pPr lvl="1"/>
            <a:r>
              <a:rPr lang="en-US" dirty="0"/>
              <a:t>The Biering-Sorensen trunk extensor endurance test was used to measure the endurance performance of the participants’ back extensor muscles (Biering-Sørensen </a:t>
            </a:r>
            <a:r>
              <a:rPr lang="en-US" dirty="0">
                <a:hlinkClick r:id="rId3" tooltip="Biering-Sørensen FIN (1984) Physical measurements as risk indicators for low-back trouble over a one-year period. Spine 9(2):106–119"/>
              </a:rPr>
              <a:t>1984</a:t>
            </a:r>
            <a:r>
              <a:rPr lang="en-US" dirty="0"/>
              <a:t>)</a:t>
            </a:r>
          </a:p>
        </p:txBody>
      </p:sp>
      <p:pic>
        <p:nvPicPr>
          <p:cNvPr id="5" name="Picture 4">
            <a:extLst>
              <a:ext uri="{FF2B5EF4-FFF2-40B4-BE49-F238E27FC236}">
                <a16:creationId xmlns:a16="http://schemas.microsoft.com/office/drawing/2014/main" id="{BFD78109-54C9-369B-DC42-8A463E486332}"/>
              </a:ext>
            </a:extLst>
          </p:cNvPr>
          <p:cNvPicPr>
            <a:picLocks noChangeAspect="1"/>
          </p:cNvPicPr>
          <p:nvPr/>
        </p:nvPicPr>
        <p:blipFill>
          <a:blip r:embed="rId4"/>
          <a:stretch>
            <a:fillRect/>
          </a:stretch>
        </p:blipFill>
        <p:spPr>
          <a:xfrm>
            <a:off x="6442212" y="383130"/>
            <a:ext cx="5420058" cy="3001528"/>
          </a:xfrm>
          <a:prstGeom prst="rect">
            <a:avLst/>
          </a:prstGeom>
        </p:spPr>
      </p:pic>
    </p:spTree>
    <p:extLst>
      <p:ext uri="{BB962C8B-B14F-4D97-AF65-F5344CB8AC3E}">
        <p14:creationId xmlns:p14="http://schemas.microsoft.com/office/powerpoint/2010/main" val="337002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7908-23AA-0687-6310-BA43569431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708C78-6AF7-068F-3DE8-574CE3F058E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9543FA8-D142-18AA-2260-B982689E03FD}"/>
              </a:ext>
            </a:extLst>
          </p:cNvPr>
          <p:cNvPicPr>
            <a:picLocks noChangeAspect="1"/>
          </p:cNvPicPr>
          <p:nvPr/>
        </p:nvPicPr>
        <p:blipFill>
          <a:blip r:embed="rId2"/>
          <a:stretch>
            <a:fillRect/>
          </a:stretch>
        </p:blipFill>
        <p:spPr>
          <a:xfrm>
            <a:off x="2362124" y="0"/>
            <a:ext cx="7467752" cy="6858000"/>
          </a:xfrm>
          <a:prstGeom prst="rect">
            <a:avLst/>
          </a:prstGeom>
        </p:spPr>
      </p:pic>
    </p:spTree>
    <p:extLst>
      <p:ext uri="{BB962C8B-B14F-4D97-AF65-F5344CB8AC3E}">
        <p14:creationId xmlns:p14="http://schemas.microsoft.com/office/powerpoint/2010/main" val="1569609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CB54-B104-0543-300F-E5E1E50605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1B5E7D-3EBA-E2FA-50B0-4075C1A204B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947A2BF-8E11-4C29-3225-9FA7ACB92A59}"/>
              </a:ext>
            </a:extLst>
          </p:cNvPr>
          <p:cNvPicPr>
            <a:picLocks noChangeAspect="1"/>
          </p:cNvPicPr>
          <p:nvPr/>
        </p:nvPicPr>
        <p:blipFill>
          <a:blip r:embed="rId2"/>
          <a:stretch>
            <a:fillRect/>
          </a:stretch>
        </p:blipFill>
        <p:spPr>
          <a:xfrm>
            <a:off x="1566230" y="933101"/>
            <a:ext cx="9059539" cy="4991797"/>
          </a:xfrm>
          <a:prstGeom prst="rect">
            <a:avLst/>
          </a:prstGeom>
        </p:spPr>
      </p:pic>
    </p:spTree>
    <p:extLst>
      <p:ext uri="{BB962C8B-B14F-4D97-AF65-F5344CB8AC3E}">
        <p14:creationId xmlns:p14="http://schemas.microsoft.com/office/powerpoint/2010/main" val="254816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6CEA8-A321-7CBC-5F82-148936F88F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A4816E-1E50-FA32-3C90-98A81E30547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E15EF42-5435-B834-0A8E-6B6BC301FE20}"/>
              </a:ext>
            </a:extLst>
          </p:cNvPr>
          <p:cNvPicPr>
            <a:picLocks noChangeAspect="1"/>
          </p:cNvPicPr>
          <p:nvPr/>
        </p:nvPicPr>
        <p:blipFill>
          <a:blip r:embed="rId2"/>
          <a:stretch>
            <a:fillRect/>
          </a:stretch>
        </p:blipFill>
        <p:spPr>
          <a:xfrm>
            <a:off x="3287102" y="0"/>
            <a:ext cx="5617795" cy="6858000"/>
          </a:xfrm>
          <a:prstGeom prst="rect">
            <a:avLst/>
          </a:prstGeom>
        </p:spPr>
      </p:pic>
    </p:spTree>
    <p:extLst>
      <p:ext uri="{BB962C8B-B14F-4D97-AF65-F5344CB8AC3E}">
        <p14:creationId xmlns:p14="http://schemas.microsoft.com/office/powerpoint/2010/main" val="16775619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E2E5-BED2-E628-B734-BAC21D6C6F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E165A2-7D65-EBEE-DD6A-3A3BA321E30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EEE6BE2-8002-FDC3-CA26-6895B508EECB}"/>
              </a:ext>
            </a:extLst>
          </p:cNvPr>
          <p:cNvPicPr>
            <a:picLocks noChangeAspect="1"/>
          </p:cNvPicPr>
          <p:nvPr/>
        </p:nvPicPr>
        <p:blipFill>
          <a:blip r:embed="rId2"/>
          <a:stretch>
            <a:fillRect/>
          </a:stretch>
        </p:blipFill>
        <p:spPr>
          <a:xfrm>
            <a:off x="4061044" y="0"/>
            <a:ext cx="4069911" cy="6858000"/>
          </a:xfrm>
          <a:prstGeom prst="rect">
            <a:avLst/>
          </a:prstGeom>
        </p:spPr>
      </p:pic>
    </p:spTree>
    <p:extLst>
      <p:ext uri="{BB962C8B-B14F-4D97-AF65-F5344CB8AC3E}">
        <p14:creationId xmlns:p14="http://schemas.microsoft.com/office/powerpoint/2010/main" val="36661760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7960-6C77-58D2-ACB1-1F2C113908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892396-D7C4-6044-4189-5531D430B1E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0EFEF3E-06BE-E79C-102C-F48C283BC6F9}"/>
              </a:ext>
            </a:extLst>
          </p:cNvPr>
          <p:cNvPicPr>
            <a:picLocks noChangeAspect="1"/>
          </p:cNvPicPr>
          <p:nvPr/>
        </p:nvPicPr>
        <p:blipFill>
          <a:blip r:embed="rId2"/>
          <a:stretch>
            <a:fillRect/>
          </a:stretch>
        </p:blipFill>
        <p:spPr>
          <a:xfrm>
            <a:off x="1589484" y="0"/>
            <a:ext cx="9013031" cy="6858000"/>
          </a:xfrm>
          <a:prstGeom prst="rect">
            <a:avLst/>
          </a:prstGeom>
        </p:spPr>
      </p:pic>
    </p:spTree>
    <p:extLst>
      <p:ext uri="{BB962C8B-B14F-4D97-AF65-F5344CB8AC3E}">
        <p14:creationId xmlns:p14="http://schemas.microsoft.com/office/powerpoint/2010/main" val="3926417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382A-6345-E9AD-0D55-A4E580509625}"/>
              </a:ext>
            </a:extLst>
          </p:cNvPr>
          <p:cNvSpPr>
            <a:spLocks noGrp="1"/>
          </p:cNvSpPr>
          <p:nvPr>
            <p:ph type="title"/>
          </p:nvPr>
        </p:nvSpPr>
        <p:spPr/>
        <p:txBody>
          <a:bodyPr/>
          <a:lstStyle/>
          <a:p>
            <a:r>
              <a:rPr lang="en-US" dirty="0"/>
              <a:t>Big vs. Small Movements</a:t>
            </a:r>
          </a:p>
        </p:txBody>
      </p:sp>
      <p:sp>
        <p:nvSpPr>
          <p:cNvPr id="3" name="Content Placeholder 2">
            <a:extLst>
              <a:ext uri="{FF2B5EF4-FFF2-40B4-BE49-F238E27FC236}">
                <a16:creationId xmlns:a16="http://schemas.microsoft.com/office/drawing/2014/main" id="{554D43C8-4223-A388-98CA-EB7557929F08}"/>
              </a:ext>
            </a:extLst>
          </p:cNvPr>
          <p:cNvSpPr>
            <a:spLocks noGrp="1"/>
          </p:cNvSpPr>
          <p:nvPr>
            <p:ph idx="1"/>
          </p:nvPr>
        </p:nvSpPr>
        <p:spPr>
          <a:xfrm>
            <a:off x="648629" y="1792171"/>
            <a:ext cx="8484220" cy="4351338"/>
          </a:xfrm>
        </p:spPr>
        <p:txBody>
          <a:bodyPr>
            <a:normAutofit fontScale="92500" lnSpcReduction="20000"/>
          </a:bodyPr>
          <a:lstStyle/>
          <a:p>
            <a:pPr marL="514350" indent="-514350">
              <a:buFont typeface="+mj-lt"/>
              <a:buAutoNum type="arabicPeriod"/>
            </a:pPr>
            <a:r>
              <a:rPr lang="en-US" dirty="0"/>
              <a:t>Athlete/Sport Performance: </a:t>
            </a:r>
          </a:p>
          <a:p>
            <a:pPr lvl="1"/>
            <a:r>
              <a:rPr lang="en-US" dirty="0"/>
              <a:t>Big might be enough</a:t>
            </a:r>
          </a:p>
          <a:p>
            <a:pPr lvl="2"/>
            <a:r>
              <a:rPr lang="en-US" dirty="0"/>
              <a:t>These are awesome, but research clearly shows they are not always enough. Isolation work is necessary in some scenarios</a:t>
            </a:r>
          </a:p>
          <a:p>
            <a:pPr marL="514350" indent="-514350">
              <a:buFont typeface="+mj-lt"/>
              <a:buAutoNum type="arabicPeriod"/>
            </a:pPr>
            <a:r>
              <a:rPr lang="en-US" dirty="0"/>
              <a:t>Movement patterns, back/hip pain, function:</a:t>
            </a:r>
          </a:p>
          <a:p>
            <a:pPr lvl="1"/>
            <a:r>
              <a:rPr lang="en-US" dirty="0"/>
              <a:t>Choose mostly core-specific (small) patterns</a:t>
            </a:r>
          </a:p>
          <a:p>
            <a:pPr marL="514350" indent="-514350">
              <a:buFont typeface="+mj-lt"/>
              <a:buAutoNum type="arabicPeriod"/>
            </a:pPr>
            <a:r>
              <a:rPr lang="en-US" dirty="0"/>
              <a:t>Specifically wanting bigger more visible abs:</a:t>
            </a:r>
          </a:p>
          <a:p>
            <a:pPr lvl="1"/>
            <a:r>
              <a:rPr lang="en-US" dirty="0"/>
              <a:t>Big &amp; Small</a:t>
            </a:r>
          </a:p>
          <a:p>
            <a:r>
              <a:rPr lang="en-US" dirty="0"/>
              <a:t>Longevity: probably pick option #3</a:t>
            </a:r>
          </a:p>
          <a:p>
            <a:r>
              <a:rPr lang="en-US" dirty="0"/>
              <a:t>Low load isolation only exercises are just not that effective. </a:t>
            </a:r>
            <a:r>
              <a:rPr lang="en-US" dirty="0">
                <a:hlinkClick r:id="rId2"/>
              </a:rPr>
              <a:t>https://pubmed.ncbi.nlm.nih.gov/30014195/</a:t>
            </a:r>
            <a:endParaRPr lang="en-US" dirty="0"/>
          </a:p>
          <a:p>
            <a:pPr lvl="1"/>
            <a:r>
              <a:rPr lang="en-US" dirty="0"/>
              <a:t>Should push for dynamic &amp; loaded patterns </a:t>
            </a:r>
          </a:p>
        </p:txBody>
      </p:sp>
      <p:pic>
        <p:nvPicPr>
          <p:cNvPr id="5" name="Picture 4">
            <a:extLst>
              <a:ext uri="{FF2B5EF4-FFF2-40B4-BE49-F238E27FC236}">
                <a16:creationId xmlns:a16="http://schemas.microsoft.com/office/drawing/2014/main" id="{2D59A580-DE56-49DB-8D0C-BFEB324829E3}"/>
              </a:ext>
            </a:extLst>
          </p:cNvPr>
          <p:cNvPicPr>
            <a:picLocks noChangeAspect="1"/>
          </p:cNvPicPr>
          <p:nvPr/>
        </p:nvPicPr>
        <p:blipFill>
          <a:blip r:embed="rId3"/>
          <a:stretch>
            <a:fillRect/>
          </a:stretch>
        </p:blipFill>
        <p:spPr>
          <a:xfrm>
            <a:off x="8910348" y="1115122"/>
            <a:ext cx="3159281" cy="4182520"/>
          </a:xfrm>
          <a:prstGeom prst="rect">
            <a:avLst/>
          </a:prstGeom>
        </p:spPr>
      </p:pic>
    </p:spTree>
    <p:extLst>
      <p:ext uri="{BB962C8B-B14F-4D97-AF65-F5344CB8AC3E}">
        <p14:creationId xmlns:p14="http://schemas.microsoft.com/office/powerpoint/2010/main" val="2145498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EF5D-4E65-4834-44F5-336417BC6164}"/>
              </a:ext>
            </a:extLst>
          </p:cNvPr>
          <p:cNvSpPr>
            <a:spLocks noGrp="1"/>
          </p:cNvSpPr>
          <p:nvPr>
            <p:ph type="title"/>
          </p:nvPr>
        </p:nvSpPr>
        <p:spPr/>
        <p:txBody>
          <a:bodyPr/>
          <a:lstStyle/>
          <a:p>
            <a:r>
              <a:rPr lang="en-US" dirty="0"/>
              <a:t>Why weak core is a problem</a:t>
            </a:r>
          </a:p>
        </p:txBody>
      </p:sp>
      <p:sp>
        <p:nvSpPr>
          <p:cNvPr id="3" name="Content Placeholder 2">
            <a:extLst>
              <a:ext uri="{FF2B5EF4-FFF2-40B4-BE49-F238E27FC236}">
                <a16:creationId xmlns:a16="http://schemas.microsoft.com/office/drawing/2014/main" id="{83213747-C6B5-0568-8ED2-F897B22FDC83}"/>
              </a:ext>
            </a:extLst>
          </p:cNvPr>
          <p:cNvSpPr>
            <a:spLocks noGrp="1"/>
          </p:cNvSpPr>
          <p:nvPr>
            <p:ph idx="1"/>
          </p:nvPr>
        </p:nvSpPr>
        <p:spPr/>
        <p:txBody>
          <a:bodyPr/>
          <a:lstStyle/>
          <a:p>
            <a:r>
              <a:rPr lang="en-US" dirty="0"/>
              <a:t>Yes, </a:t>
            </a:r>
            <a:r>
              <a:rPr lang="en-US" dirty="0">
                <a:hlinkClick r:id="rId2"/>
              </a:rPr>
              <a:t>https://pubmed.ncbi.nlm.nih.gov/29246794/</a:t>
            </a:r>
            <a:r>
              <a:rPr lang="en-US" dirty="0"/>
              <a:t> </a:t>
            </a:r>
          </a:p>
        </p:txBody>
      </p:sp>
      <p:pic>
        <p:nvPicPr>
          <p:cNvPr id="5" name="Picture 4">
            <a:extLst>
              <a:ext uri="{FF2B5EF4-FFF2-40B4-BE49-F238E27FC236}">
                <a16:creationId xmlns:a16="http://schemas.microsoft.com/office/drawing/2014/main" id="{6F9B105B-7E2B-0E69-2625-F05037879209}"/>
              </a:ext>
            </a:extLst>
          </p:cNvPr>
          <p:cNvPicPr>
            <a:picLocks noChangeAspect="1"/>
          </p:cNvPicPr>
          <p:nvPr/>
        </p:nvPicPr>
        <p:blipFill>
          <a:blip r:embed="rId3"/>
          <a:stretch>
            <a:fillRect/>
          </a:stretch>
        </p:blipFill>
        <p:spPr>
          <a:xfrm>
            <a:off x="5838957" y="681037"/>
            <a:ext cx="5695874" cy="5798634"/>
          </a:xfrm>
          <a:prstGeom prst="rect">
            <a:avLst/>
          </a:prstGeom>
        </p:spPr>
      </p:pic>
    </p:spTree>
    <p:extLst>
      <p:ext uri="{BB962C8B-B14F-4D97-AF65-F5344CB8AC3E}">
        <p14:creationId xmlns:p14="http://schemas.microsoft.com/office/powerpoint/2010/main" val="18488779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BB7F-5022-4692-B444-0372793AAC39}"/>
              </a:ext>
            </a:extLst>
          </p:cNvPr>
          <p:cNvSpPr>
            <a:spLocks noGrp="1"/>
          </p:cNvSpPr>
          <p:nvPr>
            <p:ph type="title"/>
          </p:nvPr>
        </p:nvSpPr>
        <p:spPr/>
        <p:txBody>
          <a:bodyPr/>
          <a:lstStyle/>
          <a:p>
            <a:r>
              <a:rPr lang="en-US" dirty="0"/>
              <a:t>Does core training improve athletic performance</a:t>
            </a:r>
          </a:p>
        </p:txBody>
      </p:sp>
      <p:sp>
        <p:nvSpPr>
          <p:cNvPr id="3" name="Content Placeholder 2">
            <a:extLst>
              <a:ext uri="{FF2B5EF4-FFF2-40B4-BE49-F238E27FC236}">
                <a16:creationId xmlns:a16="http://schemas.microsoft.com/office/drawing/2014/main" id="{DEDB9529-1B84-C2B4-B2BE-2BB921AEFB86}"/>
              </a:ext>
            </a:extLst>
          </p:cNvPr>
          <p:cNvSpPr>
            <a:spLocks noGrp="1"/>
          </p:cNvSpPr>
          <p:nvPr>
            <p:ph idx="1"/>
          </p:nvPr>
        </p:nvSpPr>
        <p:spPr>
          <a:xfrm>
            <a:off x="838200" y="1825625"/>
            <a:ext cx="3432717" cy="4351338"/>
          </a:xfrm>
        </p:spPr>
        <p:txBody>
          <a:bodyPr/>
          <a:lstStyle/>
          <a:p>
            <a:r>
              <a:rPr lang="en-US" dirty="0">
                <a:hlinkClick r:id="rId2"/>
              </a:rPr>
              <a:t>https://pmc.ncbi.nlm.nih.gov/articles/PMC12048976/</a:t>
            </a:r>
            <a:r>
              <a:rPr lang="en-US" dirty="0"/>
              <a:t> </a:t>
            </a:r>
          </a:p>
        </p:txBody>
      </p:sp>
      <p:pic>
        <p:nvPicPr>
          <p:cNvPr id="5" name="Picture 4">
            <a:extLst>
              <a:ext uri="{FF2B5EF4-FFF2-40B4-BE49-F238E27FC236}">
                <a16:creationId xmlns:a16="http://schemas.microsoft.com/office/drawing/2014/main" id="{316CB921-7FB9-1FD3-DB83-7CA16A822D54}"/>
              </a:ext>
            </a:extLst>
          </p:cNvPr>
          <p:cNvPicPr>
            <a:picLocks noChangeAspect="1"/>
          </p:cNvPicPr>
          <p:nvPr/>
        </p:nvPicPr>
        <p:blipFill>
          <a:blip r:embed="rId3"/>
          <a:stretch>
            <a:fillRect/>
          </a:stretch>
        </p:blipFill>
        <p:spPr>
          <a:xfrm>
            <a:off x="3927418" y="1825625"/>
            <a:ext cx="4874496" cy="4351339"/>
          </a:xfrm>
          <a:prstGeom prst="rect">
            <a:avLst/>
          </a:prstGeom>
        </p:spPr>
      </p:pic>
      <p:pic>
        <p:nvPicPr>
          <p:cNvPr id="7" name="Picture 6">
            <a:extLst>
              <a:ext uri="{FF2B5EF4-FFF2-40B4-BE49-F238E27FC236}">
                <a16:creationId xmlns:a16="http://schemas.microsoft.com/office/drawing/2014/main" id="{9307DF45-BDA3-1DFE-591D-A1376F55DD8D}"/>
              </a:ext>
            </a:extLst>
          </p:cNvPr>
          <p:cNvPicPr>
            <a:picLocks noChangeAspect="1"/>
          </p:cNvPicPr>
          <p:nvPr/>
        </p:nvPicPr>
        <p:blipFill>
          <a:blip r:embed="rId4"/>
          <a:stretch>
            <a:fillRect/>
          </a:stretch>
        </p:blipFill>
        <p:spPr>
          <a:xfrm>
            <a:off x="6544660" y="2799267"/>
            <a:ext cx="5042186" cy="3512634"/>
          </a:xfrm>
          <a:prstGeom prst="rect">
            <a:avLst/>
          </a:prstGeom>
        </p:spPr>
      </p:pic>
    </p:spTree>
    <p:extLst>
      <p:ext uri="{BB962C8B-B14F-4D97-AF65-F5344CB8AC3E}">
        <p14:creationId xmlns:p14="http://schemas.microsoft.com/office/powerpoint/2010/main" val="410583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0270-5AF1-1081-6E15-E9625E111F11}"/>
              </a:ext>
            </a:extLst>
          </p:cNvPr>
          <p:cNvSpPr>
            <a:spLocks noGrp="1"/>
          </p:cNvSpPr>
          <p:nvPr>
            <p:ph type="title"/>
          </p:nvPr>
        </p:nvSpPr>
        <p:spPr/>
        <p:txBody>
          <a:bodyPr>
            <a:normAutofit/>
          </a:bodyPr>
          <a:lstStyle/>
          <a:p>
            <a:pPr algn="ctr"/>
            <a:r>
              <a:rPr lang="en-US" sz="8800" b="1" dirty="0"/>
              <a:t>What is the Core?</a:t>
            </a:r>
          </a:p>
        </p:txBody>
      </p:sp>
      <p:sp>
        <p:nvSpPr>
          <p:cNvPr id="3" name="Content Placeholder 2">
            <a:extLst>
              <a:ext uri="{FF2B5EF4-FFF2-40B4-BE49-F238E27FC236}">
                <a16:creationId xmlns:a16="http://schemas.microsoft.com/office/drawing/2014/main" id="{3494B8CB-934C-5A99-D900-7FE86CCE00EA}"/>
              </a:ext>
            </a:extLst>
          </p:cNvPr>
          <p:cNvSpPr>
            <a:spLocks noGrp="1"/>
          </p:cNvSpPr>
          <p:nvPr>
            <p:ph idx="1"/>
          </p:nvPr>
        </p:nvSpPr>
        <p:spPr/>
        <p:txBody>
          <a:bodyPr>
            <a:normAutofit fontScale="92500" lnSpcReduction="20000"/>
          </a:bodyPr>
          <a:lstStyle/>
          <a:p>
            <a:r>
              <a:rPr lang="en-US" sz="4400" b="1" dirty="0"/>
              <a:t>Abs: Aesthetics</a:t>
            </a:r>
          </a:p>
          <a:p>
            <a:pPr lvl="1"/>
            <a:r>
              <a:rPr lang="en-US" sz="4000" b="1" dirty="0"/>
              <a:t>Big 3</a:t>
            </a:r>
          </a:p>
          <a:p>
            <a:pPr lvl="2"/>
            <a:r>
              <a:rPr lang="en-US" sz="3600" dirty="0"/>
              <a:t>Rectus abdominus = 6 pack</a:t>
            </a:r>
          </a:p>
          <a:p>
            <a:r>
              <a:rPr lang="en-US" sz="4400" b="1" dirty="0"/>
              <a:t>Core</a:t>
            </a:r>
            <a:endParaRPr lang="en-US" sz="4000" b="1" dirty="0"/>
          </a:p>
          <a:p>
            <a:pPr lvl="1"/>
            <a:r>
              <a:rPr lang="en-US" sz="4000" dirty="0"/>
              <a:t>Abs + pelvic floor + diaphragm + ribs</a:t>
            </a:r>
          </a:p>
          <a:p>
            <a:pPr lvl="1"/>
            <a:r>
              <a:rPr lang="en-US" sz="4000" dirty="0"/>
              <a:t>Back (Erector, multifidus (deep spine), QL (deep low back), lateral trunk</a:t>
            </a:r>
          </a:p>
          <a:p>
            <a:pPr lvl="1"/>
            <a:r>
              <a:rPr lang="en-US" sz="4000" dirty="0"/>
              <a:t>Some include hip stabilizers, glutes, and upper back/shoulder</a:t>
            </a:r>
          </a:p>
        </p:txBody>
      </p:sp>
    </p:spTree>
    <p:extLst>
      <p:ext uri="{BB962C8B-B14F-4D97-AF65-F5344CB8AC3E}">
        <p14:creationId xmlns:p14="http://schemas.microsoft.com/office/powerpoint/2010/main" val="27139870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28AB-A661-C1A3-2617-B8F6BB1C17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5366E6-A3B1-11CA-A676-CF6D7ED1AC9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3A3CC7A-23ED-B4A1-C522-7E7F0C25A57E}"/>
              </a:ext>
            </a:extLst>
          </p:cNvPr>
          <p:cNvPicPr>
            <a:picLocks noChangeAspect="1"/>
          </p:cNvPicPr>
          <p:nvPr/>
        </p:nvPicPr>
        <p:blipFill>
          <a:blip r:embed="rId2"/>
          <a:stretch>
            <a:fillRect/>
          </a:stretch>
        </p:blipFill>
        <p:spPr>
          <a:xfrm>
            <a:off x="598629" y="0"/>
            <a:ext cx="4928477" cy="6858000"/>
          </a:xfrm>
          <a:prstGeom prst="rect">
            <a:avLst/>
          </a:prstGeom>
        </p:spPr>
      </p:pic>
      <p:pic>
        <p:nvPicPr>
          <p:cNvPr id="7" name="Picture 6">
            <a:extLst>
              <a:ext uri="{FF2B5EF4-FFF2-40B4-BE49-F238E27FC236}">
                <a16:creationId xmlns:a16="http://schemas.microsoft.com/office/drawing/2014/main" id="{065967DB-162A-F6CB-A599-39ACE116FAE6}"/>
              </a:ext>
            </a:extLst>
          </p:cNvPr>
          <p:cNvPicPr>
            <a:picLocks noChangeAspect="1"/>
          </p:cNvPicPr>
          <p:nvPr/>
        </p:nvPicPr>
        <p:blipFill>
          <a:blip r:embed="rId3"/>
          <a:stretch>
            <a:fillRect/>
          </a:stretch>
        </p:blipFill>
        <p:spPr>
          <a:xfrm>
            <a:off x="6579614" y="0"/>
            <a:ext cx="4652988" cy="6858000"/>
          </a:xfrm>
          <a:prstGeom prst="rect">
            <a:avLst/>
          </a:prstGeom>
        </p:spPr>
      </p:pic>
    </p:spTree>
    <p:extLst>
      <p:ext uri="{BB962C8B-B14F-4D97-AF65-F5344CB8AC3E}">
        <p14:creationId xmlns:p14="http://schemas.microsoft.com/office/powerpoint/2010/main" val="3009384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D1AB-F38F-2C6E-D5E3-F878C25EC5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733972-4739-8C4D-91FD-5F6E93C7453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EB89445-491A-8693-CAB6-271A0EC138AC}"/>
              </a:ext>
            </a:extLst>
          </p:cNvPr>
          <p:cNvPicPr>
            <a:picLocks noChangeAspect="1"/>
          </p:cNvPicPr>
          <p:nvPr/>
        </p:nvPicPr>
        <p:blipFill>
          <a:blip r:embed="rId2"/>
          <a:stretch>
            <a:fillRect/>
          </a:stretch>
        </p:blipFill>
        <p:spPr>
          <a:xfrm>
            <a:off x="371354" y="0"/>
            <a:ext cx="3308902" cy="6858000"/>
          </a:xfrm>
          <a:prstGeom prst="rect">
            <a:avLst/>
          </a:prstGeom>
        </p:spPr>
      </p:pic>
      <p:pic>
        <p:nvPicPr>
          <p:cNvPr id="7" name="Picture 6">
            <a:extLst>
              <a:ext uri="{FF2B5EF4-FFF2-40B4-BE49-F238E27FC236}">
                <a16:creationId xmlns:a16="http://schemas.microsoft.com/office/drawing/2014/main" id="{6885574D-276C-7F08-7C26-5CA36AE3ED9C}"/>
              </a:ext>
            </a:extLst>
          </p:cNvPr>
          <p:cNvPicPr>
            <a:picLocks noChangeAspect="1"/>
          </p:cNvPicPr>
          <p:nvPr/>
        </p:nvPicPr>
        <p:blipFill>
          <a:blip r:embed="rId3"/>
          <a:stretch>
            <a:fillRect/>
          </a:stretch>
        </p:blipFill>
        <p:spPr>
          <a:xfrm>
            <a:off x="3898662" y="496434"/>
            <a:ext cx="7921984" cy="5996441"/>
          </a:xfrm>
          <a:prstGeom prst="rect">
            <a:avLst/>
          </a:prstGeom>
        </p:spPr>
      </p:pic>
    </p:spTree>
    <p:extLst>
      <p:ext uri="{BB962C8B-B14F-4D97-AF65-F5344CB8AC3E}">
        <p14:creationId xmlns:p14="http://schemas.microsoft.com/office/powerpoint/2010/main" val="4032654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939E-0335-9782-0C84-44B9FBDCE5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652930-D40F-B2F7-F603-1D319891539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CD3DB5F-5FD5-206D-4A47-CA174F836FAD}"/>
              </a:ext>
            </a:extLst>
          </p:cNvPr>
          <p:cNvPicPr>
            <a:picLocks noChangeAspect="1"/>
          </p:cNvPicPr>
          <p:nvPr/>
        </p:nvPicPr>
        <p:blipFill>
          <a:blip r:embed="rId2"/>
          <a:stretch>
            <a:fillRect/>
          </a:stretch>
        </p:blipFill>
        <p:spPr>
          <a:xfrm>
            <a:off x="65284" y="0"/>
            <a:ext cx="4376104" cy="6858000"/>
          </a:xfrm>
          <a:prstGeom prst="rect">
            <a:avLst/>
          </a:prstGeom>
        </p:spPr>
      </p:pic>
      <p:pic>
        <p:nvPicPr>
          <p:cNvPr id="7" name="Picture 6">
            <a:extLst>
              <a:ext uri="{FF2B5EF4-FFF2-40B4-BE49-F238E27FC236}">
                <a16:creationId xmlns:a16="http://schemas.microsoft.com/office/drawing/2014/main" id="{64F5DB7A-B987-D986-A3F8-3E9177EFC279}"/>
              </a:ext>
            </a:extLst>
          </p:cNvPr>
          <p:cNvPicPr>
            <a:picLocks noChangeAspect="1"/>
          </p:cNvPicPr>
          <p:nvPr/>
        </p:nvPicPr>
        <p:blipFill>
          <a:blip r:embed="rId3"/>
          <a:stretch>
            <a:fillRect/>
          </a:stretch>
        </p:blipFill>
        <p:spPr>
          <a:xfrm>
            <a:off x="3803354" y="0"/>
            <a:ext cx="4585291" cy="6858000"/>
          </a:xfrm>
          <a:prstGeom prst="rect">
            <a:avLst/>
          </a:prstGeom>
        </p:spPr>
      </p:pic>
      <p:pic>
        <p:nvPicPr>
          <p:cNvPr id="9" name="Picture 8">
            <a:extLst>
              <a:ext uri="{FF2B5EF4-FFF2-40B4-BE49-F238E27FC236}">
                <a16:creationId xmlns:a16="http://schemas.microsoft.com/office/drawing/2014/main" id="{157E1183-CAA9-820B-C1D7-A09889CE9737}"/>
              </a:ext>
            </a:extLst>
          </p:cNvPr>
          <p:cNvPicPr>
            <a:picLocks noChangeAspect="1"/>
          </p:cNvPicPr>
          <p:nvPr/>
        </p:nvPicPr>
        <p:blipFill>
          <a:blip r:embed="rId4"/>
          <a:stretch>
            <a:fillRect/>
          </a:stretch>
        </p:blipFill>
        <p:spPr>
          <a:xfrm>
            <a:off x="7750614" y="0"/>
            <a:ext cx="4833167" cy="6858000"/>
          </a:xfrm>
          <a:prstGeom prst="rect">
            <a:avLst/>
          </a:prstGeom>
        </p:spPr>
      </p:pic>
    </p:spTree>
    <p:extLst>
      <p:ext uri="{BB962C8B-B14F-4D97-AF65-F5344CB8AC3E}">
        <p14:creationId xmlns:p14="http://schemas.microsoft.com/office/powerpoint/2010/main" val="3565969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3D270-02E5-A806-010A-A5EB4C234D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9E97EF-9A94-F5F6-2AFD-C66E5FC6BCB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6C704D7-9CC3-7322-E70D-24596DF95564}"/>
              </a:ext>
            </a:extLst>
          </p:cNvPr>
          <p:cNvPicPr>
            <a:picLocks noChangeAspect="1"/>
          </p:cNvPicPr>
          <p:nvPr/>
        </p:nvPicPr>
        <p:blipFill>
          <a:blip r:embed="rId2"/>
          <a:stretch>
            <a:fillRect/>
          </a:stretch>
        </p:blipFill>
        <p:spPr>
          <a:xfrm>
            <a:off x="2347389" y="99548"/>
            <a:ext cx="7497221" cy="6658904"/>
          </a:xfrm>
          <a:prstGeom prst="rect">
            <a:avLst/>
          </a:prstGeom>
        </p:spPr>
      </p:pic>
    </p:spTree>
    <p:extLst>
      <p:ext uri="{BB962C8B-B14F-4D97-AF65-F5344CB8AC3E}">
        <p14:creationId xmlns:p14="http://schemas.microsoft.com/office/powerpoint/2010/main" val="16510652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4A102-51E5-46F3-B9BA-692030E30E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DDF1D4-F86F-F955-A4BE-BF5AC3541DE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5162378-DB00-428B-5573-E0A0144D7694}"/>
              </a:ext>
            </a:extLst>
          </p:cNvPr>
          <p:cNvPicPr>
            <a:picLocks noChangeAspect="1"/>
          </p:cNvPicPr>
          <p:nvPr/>
        </p:nvPicPr>
        <p:blipFill>
          <a:blip r:embed="rId2"/>
          <a:stretch>
            <a:fillRect/>
          </a:stretch>
        </p:blipFill>
        <p:spPr>
          <a:xfrm>
            <a:off x="1047045" y="2466840"/>
            <a:ext cx="10097909" cy="1924319"/>
          </a:xfrm>
          <a:prstGeom prst="rect">
            <a:avLst/>
          </a:prstGeom>
        </p:spPr>
      </p:pic>
    </p:spTree>
    <p:extLst>
      <p:ext uri="{BB962C8B-B14F-4D97-AF65-F5344CB8AC3E}">
        <p14:creationId xmlns:p14="http://schemas.microsoft.com/office/powerpoint/2010/main" val="552164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370"/>
            <a:ext cx="10515600" cy="703654"/>
          </a:xfrm>
        </p:spPr>
        <p:txBody>
          <a:bodyPr/>
          <a:lstStyle/>
          <a:p>
            <a:r>
              <a:rPr dirty="0"/>
              <a:t>Core/Abdominal Muscle Hypertrophy Table</a:t>
            </a:r>
          </a:p>
        </p:txBody>
      </p:sp>
      <p:graphicFrame>
        <p:nvGraphicFramePr>
          <p:cNvPr id="3" name="Table 2"/>
          <p:cNvGraphicFramePr>
            <a:graphicFrameLocks noGrp="1"/>
          </p:cNvGraphicFramePr>
          <p:nvPr>
            <p:extLst>
              <p:ext uri="{D42A27DB-BD31-4B8C-83A1-F6EECF244321}">
                <p14:modId xmlns:p14="http://schemas.microsoft.com/office/powerpoint/2010/main" val="2177745740"/>
              </p:ext>
            </p:extLst>
          </p:nvPr>
        </p:nvGraphicFramePr>
        <p:xfrm>
          <a:off x="380999" y="855024"/>
          <a:ext cx="11708082" cy="7589520"/>
        </p:xfrm>
        <a:graphic>
          <a:graphicData uri="http://schemas.openxmlformats.org/drawingml/2006/table">
            <a:tbl>
              <a:tblPr firstRow="1" bandRow="1">
                <a:tableStyleId>{5C22544A-7EE6-4342-B048-85BDC9FD1C3A}</a:tableStyleId>
              </a:tblPr>
              <a:tblGrid>
                <a:gridCol w="2255323">
                  <a:extLst>
                    <a:ext uri="{9D8B030D-6E8A-4147-A177-3AD203B41FA5}">
                      <a16:colId xmlns:a16="http://schemas.microsoft.com/office/drawing/2014/main" val="20000"/>
                    </a:ext>
                  </a:extLst>
                </a:gridCol>
                <a:gridCol w="1647371">
                  <a:extLst>
                    <a:ext uri="{9D8B030D-6E8A-4147-A177-3AD203B41FA5}">
                      <a16:colId xmlns:a16="http://schemas.microsoft.com/office/drawing/2014/main" val="20001"/>
                    </a:ext>
                  </a:extLst>
                </a:gridCol>
                <a:gridCol w="1951347">
                  <a:extLst>
                    <a:ext uri="{9D8B030D-6E8A-4147-A177-3AD203B41FA5}">
                      <a16:colId xmlns:a16="http://schemas.microsoft.com/office/drawing/2014/main" val="20002"/>
                    </a:ext>
                  </a:extLst>
                </a:gridCol>
                <a:gridCol w="1151412">
                  <a:extLst>
                    <a:ext uri="{9D8B030D-6E8A-4147-A177-3AD203B41FA5}">
                      <a16:colId xmlns:a16="http://schemas.microsoft.com/office/drawing/2014/main" val="20003"/>
                    </a:ext>
                  </a:extLst>
                </a:gridCol>
                <a:gridCol w="2244436">
                  <a:extLst>
                    <a:ext uri="{9D8B030D-6E8A-4147-A177-3AD203B41FA5}">
                      <a16:colId xmlns:a16="http://schemas.microsoft.com/office/drawing/2014/main" val="20004"/>
                    </a:ext>
                  </a:extLst>
                </a:gridCol>
                <a:gridCol w="2458193">
                  <a:extLst>
                    <a:ext uri="{9D8B030D-6E8A-4147-A177-3AD203B41FA5}">
                      <a16:colId xmlns:a16="http://schemas.microsoft.com/office/drawing/2014/main" val="20005"/>
                    </a:ext>
                  </a:extLst>
                </a:gridCol>
              </a:tblGrid>
              <a:tr h="457200">
                <a:tc>
                  <a:txBody>
                    <a:bodyPr/>
                    <a:lstStyle/>
                    <a:p>
                      <a:r>
                        <a:t>Study</a:t>
                      </a:r>
                    </a:p>
                  </a:txBody>
                  <a:tcPr/>
                </a:tc>
                <a:tc>
                  <a:txBody>
                    <a:bodyPr/>
                    <a:lstStyle/>
                    <a:p>
                      <a:r>
                        <a:t>Muscles</a:t>
                      </a:r>
                    </a:p>
                  </a:txBody>
                  <a:tcPr/>
                </a:tc>
                <a:tc>
                  <a:txBody>
                    <a:bodyPr/>
                    <a:lstStyle/>
                    <a:p>
                      <a:r>
                        <a:t>Intervention</a:t>
                      </a:r>
                    </a:p>
                  </a:txBody>
                  <a:tcPr/>
                </a:tc>
                <a:tc>
                  <a:txBody>
                    <a:bodyPr/>
                    <a:lstStyle/>
                    <a:p>
                      <a:r>
                        <a:t>Duration</a:t>
                      </a:r>
                    </a:p>
                  </a:txBody>
                  <a:tcPr/>
                </a:tc>
                <a:tc>
                  <a:txBody>
                    <a:bodyPr/>
                    <a:lstStyle/>
                    <a:p>
                      <a:r>
                        <a:t>Measurement</a:t>
                      </a:r>
                    </a:p>
                  </a:txBody>
                  <a:tcPr/>
                </a:tc>
                <a:tc>
                  <a:txBody>
                    <a:bodyPr/>
                    <a:lstStyle/>
                    <a:p>
                      <a:r>
                        <a:t>Magnitude of Growth</a:t>
                      </a:r>
                    </a:p>
                  </a:txBody>
                  <a:tcPr/>
                </a:tc>
                <a:extLst>
                  <a:ext uri="{0D108BD9-81ED-4DB2-BD59-A6C34878D82A}">
                    <a16:rowId xmlns:a16="http://schemas.microsoft.com/office/drawing/2014/main" val="10000"/>
                  </a:ext>
                </a:extLst>
              </a:tr>
              <a:tr h="457200">
                <a:tc>
                  <a:txBody>
                    <a:bodyPr/>
                    <a:lstStyle/>
                    <a:p>
                      <a:r>
                        <a:rPr dirty="0"/>
                        <a:t>HIFEM – Kinney 2019</a:t>
                      </a:r>
                    </a:p>
                  </a:txBody>
                  <a:tcPr/>
                </a:tc>
                <a:tc>
                  <a:txBody>
                    <a:bodyPr/>
                    <a:lstStyle/>
                    <a:p>
                      <a:r>
                        <a:rPr lang="en-US" dirty="0"/>
                        <a:t>RA</a:t>
                      </a:r>
                      <a:endParaRPr dirty="0"/>
                    </a:p>
                  </a:txBody>
                  <a:tcPr/>
                </a:tc>
                <a:tc>
                  <a:txBody>
                    <a:bodyPr/>
                    <a:lstStyle/>
                    <a:p>
                      <a:r>
                        <a:t>HIFEM abdominal stimulation</a:t>
                      </a:r>
                    </a:p>
                  </a:txBody>
                  <a:tcPr/>
                </a:tc>
                <a:tc>
                  <a:txBody>
                    <a:bodyPr/>
                    <a:lstStyle/>
                    <a:p>
                      <a:r>
                        <a:t>2 mo</a:t>
                      </a:r>
                    </a:p>
                  </a:txBody>
                  <a:tcPr/>
                </a:tc>
                <a:tc>
                  <a:txBody>
                    <a:bodyPr/>
                    <a:lstStyle/>
                    <a:p>
                      <a:r>
                        <a:t>MRI</a:t>
                      </a:r>
                    </a:p>
                  </a:txBody>
                  <a:tcPr/>
                </a:tc>
                <a:tc>
                  <a:txBody>
                    <a:bodyPr/>
                    <a:lstStyle/>
                    <a:p>
                      <a:r>
                        <a:t>~15% ↑ thickness</a:t>
                      </a:r>
                    </a:p>
                  </a:txBody>
                  <a:tcPr/>
                </a:tc>
                <a:extLst>
                  <a:ext uri="{0D108BD9-81ED-4DB2-BD59-A6C34878D82A}">
                    <a16:rowId xmlns:a16="http://schemas.microsoft.com/office/drawing/2014/main" val="10001"/>
                  </a:ext>
                </a:extLst>
              </a:tr>
              <a:tr h="457200">
                <a:tc>
                  <a:txBody>
                    <a:bodyPr/>
                    <a:lstStyle/>
                    <a:p>
                      <a:r>
                        <a:t>HIFEM – Kent &amp; Jacob 2019</a:t>
                      </a:r>
                    </a:p>
                  </a:txBody>
                  <a:tcPr/>
                </a:tc>
                <a:tc>
                  <a:txBody>
                    <a:bodyPr/>
                    <a:lstStyle/>
                    <a:p>
                      <a:r>
                        <a:rPr lang="en-US" dirty="0"/>
                        <a:t>RA</a:t>
                      </a:r>
                      <a:endParaRPr dirty="0"/>
                    </a:p>
                  </a:txBody>
                  <a:tcPr/>
                </a:tc>
                <a:tc>
                  <a:txBody>
                    <a:bodyPr/>
                    <a:lstStyle/>
                    <a:p>
                      <a:r>
                        <a:t>8‑session HIFEM</a:t>
                      </a:r>
                    </a:p>
                  </a:txBody>
                  <a:tcPr/>
                </a:tc>
                <a:tc>
                  <a:txBody>
                    <a:bodyPr/>
                    <a:lstStyle/>
                    <a:p>
                      <a:r>
                        <a:t>1 mo</a:t>
                      </a:r>
                    </a:p>
                  </a:txBody>
                  <a:tcPr/>
                </a:tc>
                <a:tc>
                  <a:txBody>
                    <a:bodyPr/>
                    <a:lstStyle/>
                    <a:p>
                      <a:r>
                        <a:t>CT</a:t>
                      </a:r>
                    </a:p>
                  </a:txBody>
                  <a:tcPr/>
                </a:tc>
                <a:tc>
                  <a:txBody>
                    <a:bodyPr/>
                    <a:lstStyle/>
                    <a:p>
                      <a:r>
                        <a:t>~15% ↑ thickness</a:t>
                      </a:r>
                    </a:p>
                  </a:txBody>
                  <a:tcPr/>
                </a:tc>
                <a:extLst>
                  <a:ext uri="{0D108BD9-81ED-4DB2-BD59-A6C34878D82A}">
                    <a16:rowId xmlns:a16="http://schemas.microsoft.com/office/drawing/2014/main" val="10002"/>
                  </a:ext>
                </a:extLst>
              </a:tr>
              <a:tr h="457200">
                <a:tc>
                  <a:txBody>
                    <a:bodyPr/>
                    <a:lstStyle/>
                    <a:p>
                      <a:r>
                        <a:t>HIFEM – Liu 2024</a:t>
                      </a:r>
                    </a:p>
                  </a:txBody>
                  <a:tcPr/>
                </a:tc>
                <a:tc>
                  <a:txBody>
                    <a:bodyPr/>
                    <a:lstStyle/>
                    <a:p>
                      <a:r>
                        <a:rPr lang="en-US" dirty="0"/>
                        <a:t>RA</a:t>
                      </a:r>
                      <a:endParaRPr dirty="0"/>
                    </a:p>
                  </a:txBody>
                  <a:tcPr/>
                </a:tc>
                <a:tc>
                  <a:txBody>
                    <a:bodyPr/>
                    <a:lstStyle/>
                    <a:p>
                      <a:r>
                        <a:t>8‑session HIFEM</a:t>
                      </a:r>
                    </a:p>
                  </a:txBody>
                  <a:tcPr/>
                </a:tc>
                <a:tc>
                  <a:txBody>
                    <a:bodyPr/>
                    <a:lstStyle/>
                    <a:p>
                      <a:r>
                        <a:t>2–3 mo</a:t>
                      </a:r>
                    </a:p>
                  </a:txBody>
                  <a:tcPr/>
                </a:tc>
                <a:tc>
                  <a:txBody>
                    <a:bodyPr/>
                    <a:lstStyle/>
                    <a:p>
                      <a:r>
                        <a:t>MRI</a:t>
                      </a:r>
                    </a:p>
                  </a:txBody>
                  <a:tcPr/>
                </a:tc>
                <a:tc>
                  <a:txBody>
                    <a:bodyPr/>
                    <a:lstStyle/>
                    <a:p>
                      <a:r>
                        <a:t>0.6–21% ↑ volume</a:t>
                      </a:r>
                    </a:p>
                  </a:txBody>
                  <a:tcPr/>
                </a:tc>
                <a:extLst>
                  <a:ext uri="{0D108BD9-81ED-4DB2-BD59-A6C34878D82A}">
                    <a16:rowId xmlns:a16="http://schemas.microsoft.com/office/drawing/2014/main" val="10003"/>
                  </a:ext>
                </a:extLst>
              </a:tr>
              <a:tr h="457200">
                <a:tc>
                  <a:txBody>
                    <a:bodyPr/>
                    <a:lstStyle/>
                    <a:p>
                      <a:r>
                        <a:t>NMES – Minerva Medica 2020</a:t>
                      </a:r>
                    </a:p>
                  </a:txBody>
                  <a:tcPr/>
                </a:tc>
                <a:tc>
                  <a:txBody>
                    <a:bodyPr/>
                    <a:lstStyle/>
                    <a:p>
                      <a:r>
                        <a:t>RA, IO/EO</a:t>
                      </a:r>
                    </a:p>
                  </a:txBody>
                  <a:tcPr/>
                </a:tc>
                <a:tc>
                  <a:txBody>
                    <a:bodyPr/>
                    <a:lstStyle/>
                    <a:p>
                      <a:r>
                        <a:t>8‑week NMES</a:t>
                      </a:r>
                    </a:p>
                  </a:txBody>
                  <a:tcPr/>
                </a:tc>
                <a:tc>
                  <a:txBody>
                    <a:bodyPr/>
                    <a:lstStyle/>
                    <a:p>
                      <a:r>
                        <a:t>8 wk</a:t>
                      </a:r>
                    </a:p>
                  </a:txBody>
                  <a:tcPr/>
                </a:tc>
                <a:tc>
                  <a:txBody>
                    <a:bodyPr/>
                    <a:lstStyle/>
                    <a:p>
                      <a:r>
                        <a:t>MRI</a:t>
                      </a:r>
                    </a:p>
                  </a:txBody>
                  <a:tcPr/>
                </a:tc>
                <a:tc>
                  <a:txBody>
                    <a:bodyPr/>
                    <a:lstStyle/>
                    <a:p>
                      <a:r>
                        <a:t>RA ~22–25% ↑ CSA, LAW ~9–10% ↑</a:t>
                      </a:r>
                    </a:p>
                  </a:txBody>
                  <a:tcPr/>
                </a:tc>
                <a:extLst>
                  <a:ext uri="{0D108BD9-81ED-4DB2-BD59-A6C34878D82A}">
                    <a16:rowId xmlns:a16="http://schemas.microsoft.com/office/drawing/2014/main" val="10004"/>
                  </a:ext>
                </a:extLst>
              </a:tr>
              <a:tr h="457200">
                <a:tc>
                  <a:txBody>
                    <a:bodyPr/>
                    <a:lstStyle/>
                    <a:p>
                      <a:r>
                        <a:t>NMES – Hwang 2020</a:t>
                      </a:r>
                    </a:p>
                  </a:txBody>
                  <a:tcPr/>
                </a:tc>
                <a:tc>
                  <a:txBody>
                    <a:bodyPr/>
                    <a:lstStyle/>
                    <a:p>
                      <a:r>
                        <a:t>RA, IO/EO</a:t>
                      </a:r>
                    </a:p>
                  </a:txBody>
                  <a:tcPr/>
                </a:tc>
                <a:tc>
                  <a:txBody>
                    <a:bodyPr/>
                    <a:lstStyle/>
                    <a:p>
                      <a:r>
                        <a:rPr dirty="0"/>
                        <a:t>EMS vs. </a:t>
                      </a:r>
                      <a:r>
                        <a:rPr dirty="0" err="1"/>
                        <a:t>EMS+voluntary</a:t>
                      </a:r>
                      <a:endParaRPr dirty="0"/>
                    </a:p>
                  </a:txBody>
                  <a:tcPr/>
                </a:tc>
                <a:tc>
                  <a:txBody>
                    <a:bodyPr/>
                    <a:lstStyle/>
                    <a:p>
                      <a:r>
                        <a:t>8 wk</a:t>
                      </a:r>
                    </a:p>
                  </a:txBody>
                  <a:tcPr/>
                </a:tc>
                <a:tc>
                  <a:txBody>
                    <a:bodyPr/>
                    <a:lstStyle/>
                    <a:p>
                      <a:r>
                        <a:t>MRI</a:t>
                      </a:r>
                    </a:p>
                  </a:txBody>
                  <a:tcPr/>
                </a:tc>
                <a:tc>
                  <a:txBody>
                    <a:bodyPr/>
                    <a:lstStyle/>
                    <a:p>
                      <a:r>
                        <a:t>RA ~20% ↑ CSA</a:t>
                      </a:r>
                    </a:p>
                  </a:txBody>
                  <a:tcPr/>
                </a:tc>
                <a:extLst>
                  <a:ext uri="{0D108BD9-81ED-4DB2-BD59-A6C34878D82A}">
                    <a16:rowId xmlns:a16="http://schemas.microsoft.com/office/drawing/2014/main" val="10005"/>
                  </a:ext>
                </a:extLst>
              </a:tr>
              <a:tr h="457200">
                <a:tc>
                  <a:txBody>
                    <a:bodyPr/>
                    <a:lstStyle/>
                    <a:p>
                      <a:r>
                        <a:t>NMES – Inoue 2023</a:t>
                      </a:r>
                    </a:p>
                  </a:txBody>
                  <a:tcPr/>
                </a:tc>
                <a:tc>
                  <a:txBody>
                    <a:bodyPr/>
                    <a:lstStyle/>
                    <a:p>
                      <a:r>
                        <a:t>RA, IO/EO</a:t>
                      </a:r>
                    </a:p>
                  </a:txBody>
                  <a:tcPr/>
                </a:tc>
                <a:tc>
                  <a:txBody>
                    <a:bodyPr/>
                    <a:lstStyle/>
                    <a:p>
                      <a:r>
                        <a:t>NMES + detraining</a:t>
                      </a:r>
                    </a:p>
                  </a:txBody>
                  <a:tcPr/>
                </a:tc>
                <a:tc>
                  <a:txBody>
                    <a:bodyPr/>
                    <a:lstStyle/>
                    <a:p>
                      <a:r>
                        <a:t>8 wk</a:t>
                      </a:r>
                    </a:p>
                  </a:txBody>
                  <a:tcPr/>
                </a:tc>
                <a:tc>
                  <a:txBody>
                    <a:bodyPr/>
                    <a:lstStyle/>
                    <a:p>
                      <a:r>
                        <a:t>MRI</a:t>
                      </a:r>
                    </a:p>
                  </a:txBody>
                  <a:tcPr/>
                </a:tc>
                <a:tc>
                  <a:txBody>
                    <a:bodyPr/>
                    <a:lstStyle/>
                    <a:p>
                      <a:r>
                        <a:t>RA ~21–25% ↑ CSA; partially retained</a:t>
                      </a:r>
                    </a:p>
                  </a:txBody>
                  <a:tcPr/>
                </a:tc>
                <a:extLst>
                  <a:ext uri="{0D108BD9-81ED-4DB2-BD59-A6C34878D82A}">
                    <a16:rowId xmlns:a16="http://schemas.microsoft.com/office/drawing/2014/main" val="10006"/>
                  </a:ext>
                </a:extLst>
              </a:tr>
              <a:tr h="457200">
                <a:tc>
                  <a:txBody>
                    <a:bodyPr/>
                    <a:lstStyle/>
                    <a:p>
                      <a:r>
                        <a:t>Exercise – Hollowing vs Bracing 2014</a:t>
                      </a:r>
                    </a:p>
                  </a:txBody>
                  <a:tcPr/>
                </a:tc>
                <a:tc>
                  <a:txBody>
                    <a:bodyPr/>
                    <a:lstStyle/>
                    <a:p>
                      <a:r>
                        <a:t>RA, TrA, IO, EO</a:t>
                      </a:r>
                    </a:p>
                  </a:txBody>
                  <a:tcPr/>
                </a:tc>
                <a:tc>
                  <a:txBody>
                    <a:bodyPr/>
                    <a:lstStyle/>
                    <a:p>
                      <a:r>
                        <a:t>6‑wk core training</a:t>
                      </a:r>
                    </a:p>
                  </a:txBody>
                  <a:tcPr/>
                </a:tc>
                <a:tc>
                  <a:txBody>
                    <a:bodyPr/>
                    <a:lstStyle/>
                    <a:p>
                      <a:r>
                        <a:t>6 wk</a:t>
                      </a:r>
                    </a:p>
                  </a:txBody>
                  <a:tcPr/>
                </a:tc>
                <a:tc>
                  <a:txBody>
                    <a:bodyPr/>
                    <a:lstStyle/>
                    <a:p>
                      <a:r>
                        <a:t>CT</a:t>
                      </a:r>
                    </a:p>
                  </a:txBody>
                  <a:tcPr/>
                </a:tc>
                <a:tc>
                  <a:txBody>
                    <a:bodyPr/>
                    <a:lstStyle/>
                    <a:p>
                      <a:r>
                        <a:t>TrA ~15–20% ↑ CSA; IO/EO ↑ modest; RA ↑ ~4–5%</a:t>
                      </a:r>
                    </a:p>
                  </a:txBody>
                  <a:tcPr/>
                </a:tc>
                <a:extLst>
                  <a:ext uri="{0D108BD9-81ED-4DB2-BD59-A6C34878D82A}">
                    <a16:rowId xmlns:a16="http://schemas.microsoft.com/office/drawing/2014/main" val="10007"/>
                  </a:ext>
                </a:extLst>
              </a:tr>
              <a:tr h="457200">
                <a:tc>
                  <a:txBody>
                    <a:bodyPr/>
                    <a:lstStyle/>
                    <a:p>
                      <a:r>
                        <a:t>Pilates Core Stabilization 2023</a:t>
                      </a:r>
                    </a:p>
                  </a:txBody>
                  <a:tcPr/>
                </a:tc>
                <a:tc>
                  <a:txBody>
                    <a:bodyPr/>
                    <a:lstStyle/>
                    <a:p>
                      <a:r>
                        <a:t>TrA, IO, EO</a:t>
                      </a:r>
                    </a:p>
                  </a:txBody>
                  <a:tcPr/>
                </a:tc>
                <a:tc>
                  <a:txBody>
                    <a:bodyPr/>
                    <a:lstStyle/>
                    <a:p>
                      <a:r>
                        <a:t>6‑week Pilates</a:t>
                      </a:r>
                    </a:p>
                  </a:txBody>
                  <a:tcPr/>
                </a:tc>
                <a:tc>
                  <a:txBody>
                    <a:bodyPr/>
                    <a:lstStyle/>
                    <a:p>
                      <a:r>
                        <a:t>6 wk</a:t>
                      </a:r>
                    </a:p>
                  </a:txBody>
                  <a:tcPr/>
                </a:tc>
                <a:tc>
                  <a:txBody>
                    <a:bodyPr/>
                    <a:lstStyle/>
                    <a:p>
                      <a:r>
                        <a:t>Ultrasound</a:t>
                      </a:r>
                    </a:p>
                  </a:txBody>
                  <a:tcPr/>
                </a:tc>
                <a:tc>
                  <a:txBody>
                    <a:bodyPr/>
                    <a:lstStyle/>
                    <a:p>
                      <a:r>
                        <a:t>TrA ↑ 10–20%; IO ↑ 5–10%</a:t>
                      </a:r>
                    </a:p>
                  </a:txBody>
                  <a:tcPr/>
                </a:tc>
                <a:extLst>
                  <a:ext uri="{0D108BD9-81ED-4DB2-BD59-A6C34878D82A}">
                    <a16:rowId xmlns:a16="http://schemas.microsoft.com/office/drawing/2014/main" val="10008"/>
                  </a:ext>
                </a:extLst>
              </a:tr>
              <a:tr h="457200">
                <a:tc>
                  <a:txBody>
                    <a:bodyPr/>
                    <a:lstStyle/>
                    <a:p>
                      <a:r>
                        <a:t>Normal‑Weight Obese Core 2023</a:t>
                      </a:r>
                    </a:p>
                  </a:txBody>
                  <a:tcPr/>
                </a:tc>
                <a:tc>
                  <a:txBody>
                    <a:bodyPr/>
                    <a:lstStyle/>
                    <a:p>
                      <a:r>
                        <a:t>TrA, IO, EO</a:t>
                      </a:r>
                    </a:p>
                  </a:txBody>
                  <a:tcPr/>
                </a:tc>
                <a:tc>
                  <a:txBody>
                    <a:bodyPr/>
                    <a:lstStyle/>
                    <a:p>
                      <a:r>
                        <a:t>4‑week core program</a:t>
                      </a:r>
                    </a:p>
                  </a:txBody>
                  <a:tcPr/>
                </a:tc>
                <a:tc>
                  <a:txBody>
                    <a:bodyPr/>
                    <a:lstStyle/>
                    <a:p>
                      <a:r>
                        <a:t>4 wk</a:t>
                      </a:r>
                    </a:p>
                  </a:txBody>
                  <a:tcPr/>
                </a:tc>
                <a:tc>
                  <a:txBody>
                    <a:bodyPr/>
                    <a:lstStyle/>
                    <a:p>
                      <a:r>
                        <a:t>Ultrasound</a:t>
                      </a:r>
                    </a:p>
                  </a:txBody>
                  <a:tcPr/>
                </a:tc>
                <a:tc>
                  <a:txBody>
                    <a:bodyPr/>
                    <a:lstStyle/>
                    <a:p>
                      <a:r>
                        <a:t>Small ↑ across all muscles (~5–10%)</a:t>
                      </a:r>
                    </a:p>
                  </a:txBody>
                  <a:tcPr/>
                </a:tc>
                <a:extLst>
                  <a:ext uri="{0D108BD9-81ED-4DB2-BD59-A6C34878D82A}">
                    <a16:rowId xmlns:a16="http://schemas.microsoft.com/office/drawing/2014/main" val="10009"/>
                  </a:ext>
                </a:extLst>
              </a:tr>
              <a:tr h="457200">
                <a:tc>
                  <a:txBody>
                    <a:bodyPr/>
                    <a:lstStyle/>
                    <a:p>
                      <a:r>
                        <a:t>Foam Roller RCT 2023</a:t>
                      </a:r>
                    </a:p>
                  </a:txBody>
                  <a:tcPr/>
                </a:tc>
                <a:tc>
                  <a:txBody>
                    <a:bodyPr/>
                    <a:lstStyle/>
                    <a:p>
                      <a:r>
                        <a:t>TrA</a:t>
                      </a:r>
                    </a:p>
                  </a:txBody>
                  <a:tcPr/>
                </a:tc>
                <a:tc>
                  <a:txBody>
                    <a:bodyPr/>
                    <a:lstStyle/>
                    <a:p>
                      <a:r>
                        <a:t>3‑month foam-roller core</a:t>
                      </a:r>
                    </a:p>
                  </a:txBody>
                  <a:tcPr/>
                </a:tc>
                <a:tc>
                  <a:txBody>
                    <a:bodyPr/>
                    <a:lstStyle/>
                    <a:p>
                      <a:r>
                        <a:t>12 wk</a:t>
                      </a:r>
                    </a:p>
                  </a:txBody>
                  <a:tcPr/>
                </a:tc>
                <a:tc>
                  <a:txBody>
                    <a:bodyPr/>
                    <a:lstStyle/>
                    <a:p>
                      <a:r>
                        <a:t>Ultrasound</a:t>
                      </a:r>
                    </a:p>
                  </a:txBody>
                  <a:tcPr/>
                </a:tc>
                <a:tc>
                  <a:txBody>
                    <a:bodyPr/>
                    <a:lstStyle/>
                    <a:p>
                      <a:r>
                        <a:t>TrA ↑ ~10%</a:t>
                      </a:r>
                    </a:p>
                  </a:txBody>
                  <a:tcPr/>
                </a:tc>
                <a:extLst>
                  <a:ext uri="{0D108BD9-81ED-4DB2-BD59-A6C34878D82A}">
                    <a16:rowId xmlns:a16="http://schemas.microsoft.com/office/drawing/2014/main" val="10010"/>
                  </a:ext>
                </a:extLst>
              </a:tr>
              <a:tr h="457200">
                <a:tc>
                  <a:txBody>
                    <a:bodyPr/>
                    <a:lstStyle/>
                    <a:p>
                      <a:r>
                        <a:t>Trunk Strengthening – JOSPT 2008</a:t>
                      </a:r>
                    </a:p>
                  </a:txBody>
                  <a:tcPr/>
                </a:tc>
                <a:tc>
                  <a:txBody>
                    <a:bodyPr/>
                    <a:lstStyle/>
                    <a:p>
                      <a:r>
                        <a:t>TrA, IO, EO</a:t>
                      </a:r>
                    </a:p>
                  </a:txBody>
                  <a:tcPr/>
                </a:tc>
                <a:tc>
                  <a:txBody>
                    <a:bodyPr/>
                    <a:lstStyle/>
                    <a:p>
                      <a:r>
                        <a:rPr dirty="0"/>
                        <a:t>Core stabilization</a:t>
                      </a:r>
                    </a:p>
                  </a:txBody>
                  <a:tcPr/>
                </a:tc>
                <a:tc>
                  <a:txBody>
                    <a:bodyPr/>
                    <a:lstStyle/>
                    <a:p>
                      <a:r>
                        <a:t>8 wk</a:t>
                      </a:r>
                    </a:p>
                  </a:txBody>
                  <a:tcPr/>
                </a:tc>
                <a:tc>
                  <a:txBody>
                    <a:bodyPr/>
                    <a:lstStyle/>
                    <a:p>
                      <a:r>
                        <a:t>Ultrasound</a:t>
                      </a:r>
                    </a:p>
                  </a:txBody>
                  <a:tcPr/>
                </a:tc>
                <a:tc>
                  <a:txBody>
                    <a:bodyPr/>
                    <a:lstStyle/>
                    <a:p>
                      <a:r>
                        <a:rPr dirty="0"/>
                        <a:t>Deep abdominals ↑ (</a:t>
                      </a:r>
                      <a:r>
                        <a:rPr dirty="0" err="1"/>
                        <a:t>TrA</a:t>
                      </a:r>
                      <a:r>
                        <a:rPr dirty="0"/>
                        <a:t> ~10–15%)</a:t>
                      </a:r>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FD2B-0A67-AC70-EA5B-3C2AE190C965}"/>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FF0A5620-CD57-9FD9-B8EA-F1255A8F19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0383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EF5D-4E65-4834-44F5-336417BC6164}"/>
              </a:ext>
            </a:extLst>
          </p:cNvPr>
          <p:cNvSpPr>
            <a:spLocks noGrp="1"/>
          </p:cNvSpPr>
          <p:nvPr>
            <p:ph type="title"/>
          </p:nvPr>
        </p:nvSpPr>
        <p:spPr>
          <a:xfrm>
            <a:off x="315818" y="365125"/>
            <a:ext cx="5206678" cy="3966243"/>
          </a:xfrm>
        </p:spPr>
        <p:txBody>
          <a:bodyPr>
            <a:normAutofit/>
          </a:bodyPr>
          <a:lstStyle/>
          <a:p>
            <a:pPr algn="ctr"/>
            <a:r>
              <a:rPr lang="en-US" sz="5400" b="1" dirty="0"/>
              <a:t>Not Just About Aesthetics: Why weak core is a problem</a:t>
            </a:r>
          </a:p>
        </p:txBody>
      </p:sp>
      <p:sp>
        <p:nvSpPr>
          <p:cNvPr id="3" name="Content Placeholder 2">
            <a:extLst>
              <a:ext uri="{FF2B5EF4-FFF2-40B4-BE49-F238E27FC236}">
                <a16:creationId xmlns:a16="http://schemas.microsoft.com/office/drawing/2014/main" id="{83213747-C6B5-0568-8ED2-F897B22FDC83}"/>
              </a:ext>
            </a:extLst>
          </p:cNvPr>
          <p:cNvSpPr>
            <a:spLocks noGrp="1"/>
          </p:cNvSpPr>
          <p:nvPr>
            <p:ph idx="1"/>
          </p:nvPr>
        </p:nvSpPr>
        <p:spPr>
          <a:xfrm>
            <a:off x="838200" y="4439653"/>
            <a:ext cx="3769895" cy="1737310"/>
          </a:xfrm>
        </p:spPr>
        <p:txBody>
          <a:bodyPr/>
          <a:lstStyle/>
          <a:p>
            <a:r>
              <a:rPr lang="en-US" dirty="0"/>
              <a:t>Yes, </a:t>
            </a:r>
            <a:r>
              <a:rPr lang="en-US" dirty="0">
                <a:hlinkClick r:id="rId2"/>
              </a:rPr>
              <a:t>https://pubmed.ncbi.nlm.nih.gov/29246794/</a:t>
            </a:r>
            <a:r>
              <a:rPr lang="en-US" dirty="0"/>
              <a:t> </a:t>
            </a:r>
          </a:p>
        </p:txBody>
      </p:sp>
      <p:pic>
        <p:nvPicPr>
          <p:cNvPr id="5" name="Picture 4">
            <a:extLst>
              <a:ext uri="{FF2B5EF4-FFF2-40B4-BE49-F238E27FC236}">
                <a16:creationId xmlns:a16="http://schemas.microsoft.com/office/drawing/2014/main" id="{6F9B105B-7E2B-0E69-2625-F05037879209}"/>
              </a:ext>
            </a:extLst>
          </p:cNvPr>
          <p:cNvPicPr>
            <a:picLocks noChangeAspect="1"/>
          </p:cNvPicPr>
          <p:nvPr/>
        </p:nvPicPr>
        <p:blipFill>
          <a:blip r:embed="rId3"/>
          <a:stretch>
            <a:fillRect/>
          </a:stretch>
        </p:blipFill>
        <p:spPr>
          <a:xfrm>
            <a:off x="5838957" y="333527"/>
            <a:ext cx="6037226" cy="6146144"/>
          </a:xfrm>
          <a:prstGeom prst="rect">
            <a:avLst/>
          </a:prstGeom>
        </p:spPr>
      </p:pic>
    </p:spTree>
    <p:extLst>
      <p:ext uri="{BB962C8B-B14F-4D97-AF65-F5344CB8AC3E}">
        <p14:creationId xmlns:p14="http://schemas.microsoft.com/office/powerpoint/2010/main" val="802110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BB7F-5022-4692-B444-0372793AAC39}"/>
              </a:ext>
            </a:extLst>
          </p:cNvPr>
          <p:cNvSpPr>
            <a:spLocks noGrp="1"/>
          </p:cNvSpPr>
          <p:nvPr>
            <p:ph type="title"/>
          </p:nvPr>
        </p:nvSpPr>
        <p:spPr/>
        <p:txBody>
          <a:bodyPr/>
          <a:lstStyle/>
          <a:p>
            <a:r>
              <a:rPr lang="en-US" b="1" dirty="0"/>
              <a:t>core training improve athletic performance</a:t>
            </a:r>
          </a:p>
        </p:txBody>
      </p:sp>
      <p:pic>
        <p:nvPicPr>
          <p:cNvPr id="5" name="Picture 4">
            <a:extLst>
              <a:ext uri="{FF2B5EF4-FFF2-40B4-BE49-F238E27FC236}">
                <a16:creationId xmlns:a16="http://schemas.microsoft.com/office/drawing/2014/main" id="{316CB921-7FB9-1FD3-DB83-7CA16A822D54}"/>
              </a:ext>
            </a:extLst>
          </p:cNvPr>
          <p:cNvPicPr>
            <a:picLocks noChangeAspect="1"/>
          </p:cNvPicPr>
          <p:nvPr/>
        </p:nvPicPr>
        <p:blipFill>
          <a:blip r:embed="rId3"/>
          <a:stretch>
            <a:fillRect/>
          </a:stretch>
        </p:blipFill>
        <p:spPr>
          <a:xfrm>
            <a:off x="400617" y="1564105"/>
            <a:ext cx="5278288" cy="4711794"/>
          </a:xfrm>
          <a:prstGeom prst="rect">
            <a:avLst/>
          </a:prstGeom>
        </p:spPr>
      </p:pic>
      <p:sp>
        <p:nvSpPr>
          <p:cNvPr id="4" name="Title 1">
            <a:extLst>
              <a:ext uri="{FF2B5EF4-FFF2-40B4-BE49-F238E27FC236}">
                <a16:creationId xmlns:a16="http://schemas.microsoft.com/office/drawing/2014/main" id="{950A2CE6-E6C4-1CDF-B750-7D1EE04B5134}"/>
              </a:ext>
            </a:extLst>
          </p:cNvPr>
          <p:cNvSpPr txBox="1">
            <a:spLocks/>
          </p:cNvSpPr>
          <p:nvPr/>
        </p:nvSpPr>
        <p:spPr>
          <a:xfrm>
            <a:off x="5678905" y="1997242"/>
            <a:ext cx="6280484" cy="329665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MA: 29 studies, 950 athletes</a:t>
            </a:r>
          </a:p>
          <a:p>
            <a:endParaRPr lang="en-US" sz="3600" b="1" dirty="0"/>
          </a:p>
          <a:p>
            <a:pPr marL="571500" indent="-571500">
              <a:buFont typeface="Wingdings" panose="05000000000000000000" pitchFamily="2" charset="2"/>
              <a:buChar char="ü"/>
            </a:pPr>
            <a:r>
              <a:rPr lang="en-US" sz="3600" b="1" dirty="0"/>
              <a:t>General athletic performance</a:t>
            </a:r>
          </a:p>
          <a:p>
            <a:pPr marL="571500" indent="-571500">
              <a:buFont typeface="Wingdings" panose="05000000000000000000" pitchFamily="2" charset="2"/>
              <a:buChar char="ü"/>
            </a:pPr>
            <a:r>
              <a:rPr lang="en-US" sz="3600" b="1" dirty="0"/>
              <a:t>Strong effect for core balance</a:t>
            </a:r>
          </a:p>
          <a:p>
            <a:pPr marL="571500" indent="-571500">
              <a:buFont typeface="Wingdings" panose="05000000000000000000" pitchFamily="2" charset="2"/>
              <a:buChar char="ü"/>
            </a:pPr>
            <a:r>
              <a:rPr lang="en-US" sz="3600" b="1" dirty="0"/>
              <a:t> Actual sport performance is hard to pinpoint </a:t>
            </a:r>
            <a:r>
              <a:rPr lang="en-US" sz="3600" b="1" dirty="0" err="1"/>
              <a:t>bc</a:t>
            </a:r>
            <a:r>
              <a:rPr lang="en-US" sz="3600" b="1" dirty="0"/>
              <a:t> of so many variables</a:t>
            </a:r>
          </a:p>
        </p:txBody>
      </p:sp>
    </p:spTree>
    <p:extLst>
      <p:ext uri="{BB962C8B-B14F-4D97-AF65-F5344CB8AC3E}">
        <p14:creationId xmlns:p14="http://schemas.microsoft.com/office/powerpoint/2010/main" val="188279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4BDC3-0DDA-3074-E3CD-CAAD342C6105}"/>
              </a:ext>
            </a:extLst>
          </p:cNvPr>
          <p:cNvSpPr>
            <a:spLocks noGrp="1"/>
          </p:cNvSpPr>
          <p:nvPr>
            <p:ph type="title"/>
          </p:nvPr>
        </p:nvSpPr>
        <p:spPr/>
        <p:txBody>
          <a:bodyPr>
            <a:normAutofit/>
          </a:bodyPr>
          <a:lstStyle/>
          <a:p>
            <a:pPr algn="ctr"/>
            <a:r>
              <a:rPr lang="en-US" sz="6000" b="1" dirty="0"/>
              <a:t>Big Problem</a:t>
            </a:r>
          </a:p>
        </p:txBody>
      </p:sp>
      <p:sp>
        <p:nvSpPr>
          <p:cNvPr id="3" name="Content Placeholder 2">
            <a:extLst>
              <a:ext uri="{FF2B5EF4-FFF2-40B4-BE49-F238E27FC236}">
                <a16:creationId xmlns:a16="http://schemas.microsoft.com/office/drawing/2014/main" id="{DE4ED2DE-3F87-A940-2874-7C19BBD22A06}"/>
              </a:ext>
            </a:extLst>
          </p:cNvPr>
          <p:cNvSpPr>
            <a:spLocks noGrp="1"/>
          </p:cNvSpPr>
          <p:nvPr>
            <p:ph idx="1"/>
          </p:nvPr>
        </p:nvSpPr>
        <p:spPr>
          <a:xfrm>
            <a:off x="838200" y="1588167"/>
            <a:ext cx="10515600" cy="4904707"/>
          </a:xfrm>
        </p:spPr>
        <p:txBody>
          <a:bodyPr>
            <a:normAutofit fontScale="85000" lnSpcReduction="20000"/>
          </a:bodyPr>
          <a:lstStyle/>
          <a:p>
            <a:pPr marL="514350" indent="-514350">
              <a:buFont typeface="+mj-lt"/>
              <a:buAutoNum type="arabicPeriod"/>
            </a:pPr>
            <a:r>
              <a:rPr lang="en-US" sz="3600" b="1" dirty="0"/>
              <a:t>Look</a:t>
            </a:r>
            <a:r>
              <a:rPr lang="en-US" sz="3600" dirty="0"/>
              <a:t>: Aesthetics (</a:t>
            </a:r>
            <a:r>
              <a:rPr lang="en-US" sz="3600" b="1" dirty="0"/>
              <a:t>hypertrophy</a:t>
            </a:r>
            <a:r>
              <a:rPr lang="en-US" sz="3600" dirty="0"/>
              <a:t>)</a:t>
            </a:r>
          </a:p>
          <a:p>
            <a:pPr marL="514350" indent="-514350">
              <a:buFont typeface="+mj-lt"/>
              <a:buAutoNum type="arabicPeriod"/>
            </a:pPr>
            <a:r>
              <a:rPr lang="en-US" sz="3600" b="1" dirty="0"/>
              <a:t>Feel</a:t>
            </a:r>
            <a:r>
              <a:rPr lang="en-US" sz="3600" dirty="0"/>
              <a:t>: Pain reduction (LBP) (</a:t>
            </a:r>
            <a:r>
              <a:rPr lang="en-US" sz="3600" b="1" dirty="0"/>
              <a:t>Spine Health</a:t>
            </a:r>
            <a:r>
              <a:rPr lang="en-US" sz="3600" dirty="0"/>
              <a:t>)</a:t>
            </a:r>
          </a:p>
          <a:p>
            <a:pPr marL="514350" indent="-514350">
              <a:buFont typeface="+mj-lt"/>
              <a:buAutoNum type="arabicPeriod"/>
            </a:pPr>
            <a:r>
              <a:rPr lang="en-US" sz="3600" b="1" dirty="0"/>
              <a:t>Perform</a:t>
            </a:r>
            <a:r>
              <a:rPr lang="en-US" sz="3600" dirty="0"/>
              <a:t>: Strength for sport/1RM (</a:t>
            </a:r>
            <a:r>
              <a:rPr lang="en-US" sz="3600" b="1" dirty="0"/>
              <a:t>Function/Movement</a:t>
            </a:r>
            <a:r>
              <a:rPr lang="en-US" sz="3600" dirty="0"/>
              <a:t>)</a:t>
            </a:r>
          </a:p>
          <a:p>
            <a:pPr marL="0" indent="0">
              <a:buNone/>
            </a:pPr>
            <a:endParaRPr lang="en-US" sz="3600" dirty="0"/>
          </a:p>
          <a:p>
            <a:pPr marL="0" indent="0">
              <a:buNone/>
            </a:pPr>
            <a:r>
              <a:rPr lang="en-US" sz="3600" dirty="0"/>
              <a:t>When we don’t realize these are different goals, we don’t modify COFIVRP – so we have miss-matched principles</a:t>
            </a:r>
          </a:p>
          <a:p>
            <a:pPr marL="0" indent="0">
              <a:buNone/>
            </a:pPr>
            <a:endParaRPr lang="en-US" sz="3600" dirty="0"/>
          </a:p>
          <a:p>
            <a:r>
              <a:rPr lang="en-US" sz="3600" dirty="0"/>
              <a:t>Imagine training your pecs to: NOBODY Would Do the same training for all 3</a:t>
            </a:r>
          </a:p>
          <a:p>
            <a:pPr marL="971550" lvl="1" indent="-514350">
              <a:buFont typeface="+mj-lt"/>
              <a:buAutoNum type="arabicPeriod"/>
            </a:pPr>
            <a:r>
              <a:rPr lang="en-US" sz="3200" dirty="0"/>
              <a:t>Big as possible</a:t>
            </a:r>
          </a:p>
          <a:p>
            <a:pPr marL="971550" lvl="1" indent="-514350">
              <a:buFont typeface="+mj-lt"/>
              <a:buAutoNum type="arabicPeriod"/>
            </a:pPr>
            <a:r>
              <a:rPr lang="en-US" sz="3200" dirty="0"/>
              <a:t>Throw baseball</a:t>
            </a:r>
          </a:p>
          <a:p>
            <a:pPr marL="971550" lvl="1" indent="-514350">
              <a:buFont typeface="+mj-lt"/>
              <a:buAutoNum type="arabicPeriod"/>
            </a:pPr>
            <a:r>
              <a:rPr lang="en-US" sz="3200" dirty="0"/>
              <a:t>Fix shoulder pain</a:t>
            </a:r>
          </a:p>
          <a:p>
            <a:pPr marL="514350" indent="-514350">
              <a:buFont typeface="+mj-lt"/>
              <a:buAutoNum type="arabicPeriod"/>
            </a:pPr>
            <a:endParaRPr lang="en-US" sz="3600" dirty="0"/>
          </a:p>
        </p:txBody>
      </p:sp>
    </p:spTree>
    <p:extLst>
      <p:ext uri="{BB962C8B-B14F-4D97-AF65-F5344CB8AC3E}">
        <p14:creationId xmlns:p14="http://schemas.microsoft.com/office/powerpoint/2010/main" val="2801628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37728</TotalTime>
  <Words>2754</Words>
  <Application>Microsoft Office PowerPoint</Application>
  <PresentationFormat>Widescreen</PresentationFormat>
  <Paragraphs>418</Paragraphs>
  <Slides>66</Slides>
  <Notes>2</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Calibri Light</vt:lpstr>
      <vt:lpstr>Wingdings</vt:lpstr>
      <vt:lpstr>Office Theme</vt:lpstr>
      <vt:lpstr>Intro/Hook</vt:lpstr>
      <vt:lpstr>6 Month $1M Challenge:   1. Weight Belt or No? 2. Bench Press vs. Crunchies 3. Machines vs. Unstable/DB’s? 3. Every day or 2-3x per week?</vt:lpstr>
      <vt:lpstr>Why Do We Train Abs Differently Than Other Muscles?</vt:lpstr>
      <vt:lpstr>Everyone wants nice looking and strong abs</vt:lpstr>
      <vt:lpstr>Why People Do Differently</vt:lpstr>
      <vt:lpstr>What is the Core?</vt:lpstr>
      <vt:lpstr>Not Just About Aesthetics: Why weak core is a problem</vt:lpstr>
      <vt:lpstr>core training improve athletic performance</vt:lpstr>
      <vt:lpstr>Big Problem</vt:lpstr>
      <vt:lpstr>Example</vt:lpstr>
      <vt:lpstr>Does core training improve athletic performance</vt:lpstr>
      <vt:lpstr>Physiology/Anatomy</vt:lpstr>
      <vt:lpstr>PowerPoint Presentation</vt:lpstr>
      <vt:lpstr>Movements vs. Stiffness</vt:lpstr>
      <vt:lpstr>Characteristics</vt:lpstr>
      <vt:lpstr>Unique Considerations: Spine Health</vt:lpstr>
      <vt:lpstr>How Do I Know if MY Core Is Strong Enough?</vt:lpstr>
      <vt:lpstr>Investigate</vt:lpstr>
      <vt:lpstr>Tests</vt:lpstr>
      <vt:lpstr>How Do I Know if MY Core Is Strong Enough?</vt:lpstr>
      <vt:lpstr>PowerPoint Presentation</vt:lpstr>
      <vt:lpstr>PowerPoint Presentation</vt:lpstr>
      <vt:lpstr>Outline: Look, Feel, Perform</vt:lpstr>
      <vt:lpstr>Intervene</vt:lpstr>
      <vt:lpstr>Which Exercises “Work Core” More</vt:lpstr>
      <vt:lpstr>Load/Contraction Intensity</vt:lpstr>
      <vt:lpstr>PowerPoint Presentation</vt:lpstr>
      <vt:lpstr>Exercise Examples: Movement</vt:lpstr>
      <vt:lpstr>Exercise Examples: Muscle</vt:lpstr>
      <vt:lpstr>Look/Hypertrophy</vt:lpstr>
      <vt:lpstr>PowerPoint Presentation</vt:lpstr>
      <vt:lpstr>PowerPoint Presentation</vt:lpstr>
      <vt:lpstr>Choice: By Muscle or Movement</vt:lpstr>
      <vt:lpstr>Physique Considerations</vt:lpstr>
      <vt:lpstr>Strength</vt:lpstr>
      <vt:lpstr>Choice: By Muscle or Movement</vt:lpstr>
      <vt:lpstr>Spine Health</vt:lpstr>
      <vt:lpstr>Big vs. Small Movements</vt:lpstr>
      <vt:lpstr>Choice: By Muscle or Movement</vt:lpstr>
      <vt:lpstr>Programming</vt:lpstr>
      <vt:lpstr>Progression; 5 steps</vt:lpstr>
      <vt:lpstr>Progression; 5 steps - Example</vt:lpstr>
      <vt:lpstr>PowerPoint Presentation</vt:lpstr>
      <vt:lpstr>Order :</vt:lpstr>
      <vt:lpstr>6 Month $1M Challenge:   1. Weight Belt or No? 2. Bench Press vs. Crunchies 3. Machines vs. Unstable/DB’s? 3. Every day or 2-3x per week?</vt:lpstr>
      <vt:lpstr>Notes</vt:lpstr>
      <vt:lpstr>Common Myths</vt:lpstr>
      <vt:lpstr>PowerPoint Presentation</vt:lpstr>
      <vt:lpstr>Traditional Core Training</vt:lpstr>
      <vt:lpstr>Consequences</vt:lpstr>
      <vt:lpstr>Tests</vt:lpstr>
      <vt:lpstr>PowerPoint Presentation</vt:lpstr>
      <vt:lpstr>PowerPoint Presentation</vt:lpstr>
      <vt:lpstr>PowerPoint Presentation</vt:lpstr>
      <vt:lpstr>PowerPoint Presentation</vt:lpstr>
      <vt:lpstr>PowerPoint Presentation</vt:lpstr>
      <vt:lpstr>Big vs. Small Movements</vt:lpstr>
      <vt:lpstr>Why weak core is a problem</vt:lpstr>
      <vt:lpstr>Does core training improve athletic performance</vt:lpstr>
      <vt:lpstr>PowerPoint Presentation</vt:lpstr>
      <vt:lpstr>PowerPoint Presentation</vt:lpstr>
      <vt:lpstr>PowerPoint Presentation</vt:lpstr>
      <vt:lpstr>PowerPoint Presentation</vt:lpstr>
      <vt:lpstr>PowerPoint Presentation</vt:lpstr>
      <vt:lpstr>Core/Abdominal Muscle Hypertrophy Table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galpin</dc:creator>
  <cp:lastModifiedBy>andy galpin</cp:lastModifiedBy>
  <cp:revision>313</cp:revision>
  <dcterms:created xsi:type="dcterms:W3CDTF">2023-10-31T16:45:26Z</dcterms:created>
  <dcterms:modified xsi:type="dcterms:W3CDTF">2025-12-11T03:00:20Z</dcterms:modified>
</cp:coreProperties>
</file>